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720" r:id="rId4"/>
    <p:sldMasterId id="2147483744" r:id="rId5"/>
    <p:sldMasterId id="2147483756" r:id="rId6"/>
    <p:sldMasterId id="2147483780" r:id="rId7"/>
    <p:sldMasterId id="2147483804" r:id="rId8"/>
    <p:sldMasterId id="2147483828" r:id="rId9"/>
    <p:sldMasterId id="2147483864" r:id="rId10"/>
    <p:sldMasterId id="2147483876" r:id="rId11"/>
    <p:sldMasterId id="2147483900" r:id="rId12"/>
  </p:sldMasterIdLst>
  <p:notesMasterIdLst>
    <p:notesMasterId r:id="rId39"/>
  </p:notesMasterIdLst>
  <p:sldIdLst>
    <p:sldId id="256" r:id="rId13"/>
    <p:sldId id="358" r:id="rId14"/>
    <p:sldId id="361" r:id="rId15"/>
    <p:sldId id="362" r:id="rId16"/>
    <p:sldId id="377" r:id="rId17"/>
    <p:sldId id="359" r:id="rId18"/>
    <p:sldId id="378" r:id="rId19"/>
    <p:sldId id="371" r:id="rId20"/>
    <p:sldId id="374" r:id="rId21"/>
    <p:sldId id="375" r:id="rId22"/>
    <p:sldId id="376" r:id="rId23"/>
    <p:sldId id="364" r:id="rId24"/>
    <p:sldId id="379" r:id="rId25"/>
    <p:sldId id="384" r:id="rId26"/>
    <p:sldId id="366" r:id="rId27"/>
    <p:sldId id="327" r:id="rId28"/>
    <p:sldId id="385" r:id="rId29"/>
    <p:sldId id="326" r:id="rId30"/>
    <p:sldId id="368" r:id="rId31"/>
    <p:sldId id="380" r:id="rId32"/>
    <p:sldId id="298" r:id="rId33"/>
    <p:sldId id="299" r:id="rId34"/>
    <p:sldId id="382" r:id="rId35"/>
    <p:sldId id="381" r:id="rId36"/>
    <p:sldId id="300" r:id="rId37"/>
    <p:sldId id="319" r:id="rId38"/>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400"/>
    <a:srgbClr val="0086CB"/>
    <a:srgbClr val="E2007A"/>
    <a:srgbClr val="FF3D3F"/>
    <a:srgbClr val="FFF760"/>
    <a:srgbClr val="82D660"/>
    <a:srgbClr val="93117E"/>
    <a:srgbClr val="172983"/>
    <a:srgbClr val="009036"/>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84" autoAdjust="0"/>
    <p:restoredTop sz="84286" autoAdjust="0"/>
  </p:normalViewPr>
  <p:slideViewPr>
    <p:cSldViewPr>
      <p:cViewPr>
        <p:scale>
          <a:sx n="69" d="100"/>
          <a:sy n="69" d="100"/>
        </p:scale>
        <p:origin x="1568" y="4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EDB1E-B8E4-4480-AF30-8F0E9652182B}"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fr-CA"/>
        </a:p>
      </dgm:t>
    </dgm:pt>
    <dgm:pt modelId="{764176D3-D901-4166-9A1B-81D45F0A7193}">
      <dgm:prSet phldrT="[Texte]"/>
      <dgm:spPr/>
      <dgm:t>
        <a:bodyPr/>
        <a:lstStyle/>
        <a:p>
          <a:r>
            <a:rPr lang="fr-CA" dirty="0" smtClean="0">
              <a:latin typeface="HELVETICA" pitchFamily="34" charset="0"/>
              <a:cs typeface="HELVETICA" pitchFamily="34" charset="0"/>
            </a:rPr>
            <a:t>CPSC</a:t>
          </a:r>
          <a:endParaRPr lang="fr-CA" dirty="0">
            <a:latin typeface="HELVETICA" pitchFamily="34" charset="0"/>
            <a:cs typeface="HELVETICA" pitchFamily="34" charset="0"/>
          </a:endParaRPr>
        </a:p>
      </dgm:t>
    </dgm:pt>
    <dgm:pt modelId="{2846096A-2DB0-48D3-BF4E-5F9C4F49D48D}" type="sibTrans" cxnId="{910380A4-9757-41DC-B60A-5793A73F1BC7}">
      <dgm:prSet/>
      <dgm:spPr>
        <a:blipFill rotWithShape="0">
          <a:blip xmlns:r="http://schemas.openxmlformats.org/officeDocument/2006/relationships" r:embed="rId1"/>
          <a:stretch>
            <a:fillRect/>
          </a:stretch>
        </a:blipFill>
      </dgm:spPr>
      <dgm:t>
        <a:bodyPr/>
        <a:lstStyle/>
        <a:p>
          <a:endParaRPr lang="fr-CA">
            <a:latin typeface="HELVETICA" pitchFamily="34" charset="0"/>
            <a:cs typeface="HELVETICA" pitchFamily="34" charset="0"/>
          </a:endParaRPr>
        </a:p>
      </dgm:t>
    </dgm:pt>
    <dgm:pt modelId="{C9D3C0AF-5E93-460D-9A36-43054B4582A8}" type="parTrans" cxnId="{910380A4-9757-41DC-B60A-5793A73F1BC7}">
      <dgm:prSet/>
      <dgm:spPr/>
      <dgm:t>
        <a:bodyPr/>
        <a:lstStyle/>
        <a:p>
          <a:endParaRPr lang="fr-CA">
            <a:latin typeface="HELVETICA" pitchFamily="34" charset="0"/>
            <a:cs typeface="HELVETICA" pitchFamily="34" charset="0"/>
          </a:endParaRPr>
        </a:p>
      </dgm:t>
    </dgm:pt>
    <dgm:pt modelId="{D0D15600-76C3-49AF-8218-670875D2D145}" type="pres">
      <dgm:prSet presAssocID="{818EDB1E-B8E4-4480-AF30-8F0E9652182B}" presName="composite" presStyleCnt="0">
        <dgm:presLayoutVars>
          <dgm:chMax val="3"/>
          <dgm:animLvl val="lvl"/>
          <dgm:resizeHandles val="exact"/>
        </dgm:presLayoutVars>
      </dgm:prSet>
      <dgm:spPr/>
      <dgm:t>
        <a:bodyPr/>
        <a:lstStyle/>
        <a:p>
          <a:endParaRPr lang="fr-CA"/>
        </a:p>
      </dgm:t>
    </dgm:pt>
    <dgm:pt modelId="{61C8A547-34A7-4130-99F1-80941E07D164}" type="pres">
      <dgm:prSet presAssocID="{764176D3-D901-4166-9A1B-81D45F0A7193}" presName="gear1" presStyleLbl="node1" presStyleIdx="0" presStyleCnt="1" custScaleX="80670" custScaleY="80670" custLinFactNeighborX="8959" custLinFactNeighborY="6090">
        <dgm:presLayoutVars>
          <dgm:chMax val="1"/>
          <dgm:bulletEnabled val="1"/>
        </dgm:presLayoutVars>
      </dgm:prSet>
      <dgm:spPr/>
      <dgm:t>
        <a:bodyPr/>
        <a:lstStyle/>
        <a:p>
          <a:endParaRPr lang="fr-CA"/>
        </a:p>
      </dgm:t>
    </dgm:pt>
    <dgm:pt modelId="{1D949802-BDE6-4A37-A23B-51B49001177B}" type="pres">
      <dgm:prSet presAssocID="{764176D3-D901-4166-9A1B-81D45F0A7193}" presName="gear1srcNode" presStyleLbl="node1" presStyleIdx="0" presStyleCnt="1"/>
      <dgm:spPr/>
      <dgm:t>
        <a:bodyPr/>
        <a:lstStyle/>
        <a:p>
          <a:endParaRPr lang="fr-CA"/>
        </a:p>
      </dgm:t>
    </dgm:pt>
    <dgm:pt modelId="{8C44C367-1667-44A3-8214-EAF91C3392C0}" type="pres">
      <dgm:prSet presAssocID="{764176D3-D901-4166-9A1B-81D45F0A7193}" presName="gear1dstNode" presStyleLbl="node1" presStyleIdx="0" presStyleCnt="1"/>
      <dgm:spPr/>
      <dgm:t>
        <a:bodyPr/>
        <a:lstStyle/>
        <a:p>
          <a:endParaRPr lang="fr-CA"/>
        </a:p>
      </dgm:t>
    </dgm:pt>
    <dgm:pt modelId="{F9A23ED9-B6B0-4F5A-8A3E-8E0E288CE69B}" type="pres">
      <dgm:prSet presAssocID="{2846096A-2DB0-48D3-BF4E-5F9C4F49D48D}" presName="connector1" presStyleLbl="sibTrans2D1" presStyleIdx="0" presStyleCnt="1" custLinFactNeighborX="9815" custLinFactNeighborY="-14407"/>
      <dgm:spPr/>
      <dgm:t>
        <a:bodyPr/>
        <a:lstStyle/>
        <a:p>
          <a:endParaRPr lang="fr-CA"/>
        </a:p>
      </dgm:t>
    </dgm:pt>
  </dgm:ptLst>
  <dgm:cxnLst>
    <dgm:cxn modelId="{910380A4-9757-41DC-B60A-5793A73F1BC7}" srcId="{818EDB1E-B8E4-4480-AF30-8F0E9652182B}" destId="{764176D3-D901-4166-9A1B-81D45F0A7193}" srcOrd="0" destOrd="0" parTransId="{C9D3C0AF-5E93-460D-9A36-43054B4582A8}" sibTransId="{2846096A-2DB0-48D3-BF4E-5F9C4F49D48D}"/>
    <dgm:cxn modelId="{98109E5A-A20F-5643-8B3C-169477AD02B6}" type="presOf" srcId="{2846096A-2DB0-48D3-BF4E-5F9C4F49D48D}" destId="{F9A23ED9-B6B0-4F5A-8A3E-8E0E288CE69B}" srcOrd="0" destOrd="0" presId="urn:microsoft.com/office/officeart/2005/8/layout/gear1"/>
    <dgm:cxn modelId="{D955AF4F-69D1-C84B-B187-B2681D7F4825}" type="presOf" srcId="{764176D3-D901-4166-9A1B-81D45F0A7193}" destId="{61C8A547-34A7-4130-99F1-80941E07D164}" srcOrd="0" destOrd="0" presId="urn:microsoft.com/office/officeart/2005/8/layout/gear1"/>
    <dgm:cxn modelId="{E3F5B00D-C6C7-3C47-88A9-AC1CE2FD7B42}" type="presOf" srcId="{764176D3-D901-4166-9A1B-81D45F0A7193}" destId="{1D949802-BDE6-4A37-A23B-51B49001177B}" srcOrd="1" destOrd="0" presId="urn:microsoft.com/office/officeart/2005/8/layout/gear1"/>
    <dgm:cxn modelId="{B4FA1353-00EF-6043-85D2-A493E71A4C68}" type="presOf" srcId="{818EDB1E-B8E4-4480-AF30-8F0E9652182B}" destId="{D0D15600-76C3-49AF-8218-670875D2D145}" srcOrd="0" destOrd="0" presId="urn:microsoft.com/office/officeart/2005/8/layout/gear1"/>
    <dgm:cxn modelId="{0FA1F0AC-2B6C-EB45-AE83-D5391EFFF9AB}" type="presOf" srcId="{764176D3-D901-4166-9A1B-81D45F0A7193}" destId="{8C44C367-1667-44A3-8214-EAF91C3392C0}" srcOrd="2" destOrd="0" presId="urn:microsoft.com/office/officeart/2005/8/layout/gear1"/>
    <dgm:cxn modelId="{1B8CB185-25CE-D54D-89F6-8622E6757873}" type="presParOf" srcId="{D0D15600-76C3-49AF-8218-670875D2D145}" destId="{61C8A547-34A7-4130-99F1-80941E07D164}" srcOrd="0" destOrd="0" presId="urn:microsoft.com/office/officeart/2005/8/layout/gear1"/>
    <dgm:cxn modelId="{2BFBC4C0-41C3-734B-9D40-34FD95BEEC25}" type="presParOf" srcId="{D0D15600-76C3-49AF-8218-670875D2D145}" destId="{1D949802-BDE6-4A37-A23B-51B49001177B}" srcOrd="1" destOrd="0" presId="urn:microsoft.com/office/officeart/2005/8/layout/gear1"/>
    <dgm:cxn modelId="{C2CEBA09-00F5-DD4C-B54C-EF550D025AD7}" type="presParOf" srcId="{D0D15600-76C3-49AF-8218-670875D2D145}" destId="{8C44C367-1667-44A3-8214-EAF91C3392C0}" srcOrd="2" destOrd="0" presId="urn:microsoft.com/office/officeart/2005/8/layout/gear1"/>
    <dgm:cxn modelId="{40E37945-3596-0F43-A0E6-A9430DDF0A98}" type="presParOf" srcId="{D0D15600-76C3-49AF-8218-670875D2D145}" destId="{F9A23ED9-B6B0-4F5A-8A3E-8E0E288CE69B}" srcOrd="3" destOrd="0" presId="urn:microsoft.com/office/officeart/2005/8/layout/gear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8A547-34A7-4130-99F1-80941E07D164}">
      <dsp:nvSpPr>
        <dsp:cNvPr id="0" name=""/>
        <dsp:cNvSpPr/>
      </dsp:nvSpPr>
      <dsp:spPr>
        <a:xfrm>
          <a:off x="1866692" y="1084316"/>
          <a:ext cx="1352351" cy="135235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CA" sz="2100" kern="1200" dirty="0" smtClean="0">
              <a:latin typeface="HELVETICA" pitchFamily="34" charset="0"/>
              <a:cs typeface="HELVETICA" pitchFamily="34" charset="0"/>
            </a:rPr>
            <a:t>CPSC</a:t>
          </a:r>
          <a:endParaRPr lang="fr-CA" sz="2100" kern="1200" dirty="0">
            <a:latin typeface="HELVETICA" pitchFamily="34" charset="0"/>
            <a:cs typeface="HELVETICA" pitchFamily="34" charset="0"/>
          </a:endParaRPr>
        </a:p>
      </dsp:txBody>
      <dsp:txXfrm>
        <a:off x="2138575" y="1401098"/>
        <a:ext cx="808585" cy="695136"/>
      </dsp:txXfrm>
    </dsp:sp>
    <dsp:sp modelId="{F9A23ED9-B6B0-4F5A-8A3E-8E0E288CE69B}">
      <dsp:nvSpPr>
        <dsp:cNvPr id="0" name=""/>
        <dsp:cNvSpPr/>
      </dsp:nvSpPr>
      <dsp:spPr>
        <a:xfrm>
          <a:off x="1806181" y="252802"/>
          <a:ext cx="2061972" cy="2061972"/>
        </a:xfrm>
        <a:prstGeom prst="circularArrow">
          <a:avLst>
            <a:gd name="adj1" fmla="val 4878"/>
            <a:gd name="adj2" fmla="val 312630"/>
            <a:gd name="adj3" fmla="val 3040404"/>
            <a:gd name="adj4" fmla="val 15366576"/>
            <a:gd name="adj5" fmla="val 5691"/>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689272-8BCC-40C1-9D3F-A2BEF52E4F8F}" type="datetimeFigureOut">
              <a:rPr lang="fr-CA" smtClean="0"/>
              <a:pPr/>
              <a:t>16-11-10</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9DBCE6-88D6-448A-9BD6-CD29EBB3B4EE}" type="slidenum">
              <a:rPr lang="fr-CA" smtClean="0"/>
              <a:pPr/>
              <a:t>‹#›</a:t>
            </a:fld>
            <a:endParaRPr lang="fr-CA"/>
          </a:p>
        </p:txBody>
      </p:sp>
    </p:spTree>
    <p:extLst>
      <p:ext uri="{BB962C8B-B14F-4D97-AF65-F5344CB8AC3E}">
        <p14:creationId xmlns:p14="http://schemas.microsoft.com/office/powerpoint/2010/main" val="1340360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F79DBCE6-88D6-448A-9BD6-CD29EBB3B4EE}" type="slidenum">
              <a:rPr lang="fr-CA" smtClean="0"/>
              <a:pPr/>
              <a:t>1</a:t>
            </a:fld>
            <a:endParaRPr lang="fr-CA"/>
          </a:p>
        </p:txBody>
      </p:sp>
    </p:spTree>
    <p:extLst>
      <p:ext uri="{BB962C8B-B14F-4D97-AF65-F5344CB8AC3E}">
        <p14:creationId xmlns:p14="http://schemas.microsoft.com/office/powerpoint/2010/main" val="425126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L’infographie indique les domaines</a:t>
            </a:r>
            <a:r>
              <a:rPr lang="fr-CA" baseline="0" dirty="0" smtClean="0"/>
              <a:t> de retard de développement, dans les bulles, on observe le pourcentage d’enfants rejoints par la PSC comparativement à la proportion d’enfants souffrant de ce retard dans la population générale.</a:t>
            </a:r>
            <a:endParaRPr lang="fr-CA" dirty="0"/>
          </a:p>
        </p:txBody>
      </p:sp>
      <p:sp>
        <p:nvSpPr>
          <p:cNvPr id="4" name="Espace réservé du numéro de diapositive 3"/>
          <p:cNvSpPr>
            <a:spLocks noGrp="1"/>
          </p:cNvSpPr>
          <p:nvPr>
            <p:ph type="sldNum" sz="quarter" idx="10"/>
          </p:nvPr>
        </p:nvSpPr>
        <p:spPr/>
        <p:txBody>
          <a:bodyPr/>
          <a:lstStyle/>
          <a:p>
            <a:fld id="{F79DBCE6-88D6-448A-9BD6-CD29EBB3B4EE}" type="slidenum">
              <a:rPr lang="fr-CA" smtClean="0">
                <a:solidFill>
                  <a:prstClr val="black"/>
                </a:solidFill>
              </a:rPr>
              <a:pPr/>
              <a:t>8</a:t>
            </a:fld>
            <a:endParaRPr lang="fr-CA">
              <a:solidFill>
                <a:prstClr val="black"/>
              </a:solidFill>
            </a:endParaRPr>
          </a:p>
        </p:txBody>
      </p:sp>
    </p:spTree>
    <p:extLst>
      <p:ext uri="{BB962C8B-B14F-4D97-AF65-F5344CB8AC3E}">
        <p14:creationId xmlns:p14="http://schemas.microsoft.com/office/powerpoint/2010/main" val="131288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9DBCE6-88D6-448A-9BD6-CD29EBB3B4EE}" type="slidenum">
              <a:rPr lang="fr-CA" smtClean="0">
                <a:solidFill>
                  <a:prstClr val="black"/>
                </a:solidFill>
              </a:rPr>
              <a:pPr/>
              <a:t>13</a:t>
            </a:fld>
            <a:endParaRPr lang="fr-CA">
              <a:solidFill>
                <a:prstClr val="black"/>
              </a:solidFill>
            </a:endParaRPr>
          </a:p>
        </p:txBody>
      </p:sp>
    </p:spTree>
    <p:extLst>
      <p:ext uri="{BB962C8B-B14F-4D97-AF65-F5344CB8AC3E}">
        <p14:creationId xmlns:p14="http://schemas.microsoft.com/office/powerpoint/2010/main" val="152866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9DBCE6-88D6-448A-9BD6-CD29EBB3B4EE}" type="slidenum">
              <a:rPr lang="fr-CA" smtClean="0"/>
              <a:pPr/>
              <a:t>14</a:t>
            </a:fld>
            <a:endParaRPr lang="fr-CA"/>
          </a:p>
        </p:txBody>
      </p:sp>
    </p:spTree>
    <p:extLst>
      <p:ext uri="{BB962C8B-B14F-4D97-AF65-F5344CB8AC3E}">
        <p14:creationId xmlns:p14="http://schemas.microsoft.com/office/powerpoint/2010/main" val="34195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9DBCE6-88D6-448A-9BD6-CD29EBB3B4EE}" type="slidenum">
              <a:rPr lang="fr-CA" smtClean="0">
                <a:solidFill>
                  <a:prstClr val="black"/>
                </a:solidFill>
              </a:rPr>
              <a:pPr/>
              <a:t>15</a:t>
            </a:fld>
            <a:endParaRPr lang="fr-CA">
              <a:solidFill>
                <a:prstClr val="black"/>
              </a:solidFill>
            </a:endParaRPr>
          </a:p>
        </p:txBody>
      </p:sp>
    </p:spTree>
    <p:extLst>
      <p:ext uri="{BB962C8B-B14F-4D97-AF65-F5344CB8AC3E}">
        <p14:creationId xmlns:p14="http://schemas.microsoft.com/office/powerpoint/2010/main" val="40999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smtClean="0"/>
          </a:p>
        </p:txBody>
      </p:sp>
      <p:sp>
        <p:nvSpPr>
          <p:cNvPr id="24579" name="Slide Number Placeholder 3"/>
          <p:cNvSpPr>
            <a:spLocks noGrp="1"/>
          </p:cNvSpPr>
          <p:nvPr>
            <p:ph type="sldNum" sz="quarter" idx="5"/>
          </p:nvPr>
        </p:nvSpPr>
        <p:spPr/>
        <p:txBody>
          <a:bodyPr/>
          <a:lstStyle/>
          <a:p>
            <a:pPr>
              <a:defRPr/>
            </a:pPr>
            <a:fld id="{3005A7F5-E9EA-46E2-8E9D-FC3875401BBE}" type="slidenum">
              <a:rPr lang="en-US" smtClean="0">
                <a:solidFill>
                  <a:srgbClr val="000000"/>
                </a:solidFill>
              </a:rPr>
              <a:pPr>
                <a:defRPr/>
              </a:pPr>
              <a:t>17</a:t>
            </a:fld>
            <a:endParaRPr lang="en-US" dirty="0" smtClean="0">
              <a:solidFill>
                <a:srgbClr val="000000"/>
              </a:solidFill>
            </a:endParaRPr>
          </a:p>
        </p:txBody>
      </p:sp>
    </p:spTree>
    <p:extLst>
      <p:ext uri="{BB962C8B-B14F-4D97-AF65-F5344CB8AC3E}">
        <p14:creationId xmlns:p14="http://schemas.microsoft.com/office/powerpoint/2010/main" val="88616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0D30FA0-4E79-4A3E-A827-A90D6F277E9B}" type="slidenum">
              <a:rPr lang="fr-CA" smtClean="0">
                <a:solidFill>
                  <a:prstClr val="black"/>
                </a:solidFill>
              </a:rPr>
              <a:pPr/>
              <a:t>19</a:t>
            </a:fld>
            <a:endParaRPr lang="fr-CA">
              <a:solidFill>
                <a:prstClr val="black"/>
              </a:solidFill>
            </a:endParaRPr>
          </a:p>
        </p:txBody>
      </p:sp>
    </p:spTree>
    <p:extLst>
      <p:ext uri="{BB962C8B-B14F-4D97-AF65-F5344CB8AC3E}">
        <p14:creationId xmlns:p14="http://schemas.microsoft.com/office/powerpoint/2010/main" val="197591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Selon les résultats</a:t>
            </a:r>
            <a:r>
              <a:rPr lang="fr-CA" baseline="0" dirty="0" smtClean="0"/>
              <a:t> démontrés par l’étude GRAVE et le rapport sur le programme </a:t>
            </a:r>
            <a:r>
              <a:rPr lang="fr-CA" baseline="0" smtClean="0"/>
              <a:t>de Maltraitance (Marcoux 2010).</a:t>
            </a:r>
            <a:endParaRPr lang="fr-CA"/>
          </a:p>
        </p:txBody>
      </p:sp>
      <p:sp>
        <p:nvSpPr>
          <p:cNvPr id="4" name="Espace réservé du numéro de diapositive 3"/>
          <p:cNvSpPr>
            <a:spLocks noGrp="1"/>
          </p:cNvSpPr>
          <p:nvPr>
            <p:ph type="sldNum" sz="quarter" idx="10"/>
          </p:nvPr>
        </p:nvSpPr>
        <p:spPr/>
        <p:txBody>
          <a:bodyPr/>
          <a:lstStyle/>
          <a:p>
            <a:fld id="{F79DBCE6-88D6-448A-9BD6-CD29EBB3B4EE}" type="slidenum">
              <a:rPr lang="fr-CA" smtClean="0">
                <a:solidFill>
                  <a:prstClr val="black"/>
                </a:solidFill>
              </a:rPr>
              <a:pPr/>
              <a:t>23</a:t>
            </a:fld>
            <a:endParaRPr lang="fr-CA">
              <a:solidFill>
                <a:prstClr val="black"/>
              </a:solidFill>
            </a:endParaRPr>
          </a:p>
        </p:txBody>
      </p:sp>
    </p:spTree>
    <p:extLst>
      <p:ext uri="{BB962C8B-B14F-4D97-AF65-F5344CB8AC3E}">
        <p14:creationId xmlns:p14="http://schemas.microsoft.com/office/powerpoint/2010/main" val="129889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9DBCE6-88D6-448A-9BD6-CD29EBB3B4EE}" type="slidenum">
              <a:rPr lang="fr-CA" smtClean="0"/>
              <a:pPr/>
              <a:t>25</a:t>
            </a:fld>
            <a:endParaRPr lang="fr-CA"/>
          </a:p>
        </p:txBody>
      </p:sp>
    </p:spTree>
    <p:extLst>
      <p:ext uri="{BB962C8B-B14F-4D97-AF65-F5344CB8AC3E}">
        <p14:creationId xmlns:p14="http://schemas.microsoft.com/office/powerpoint/2010/main" val="270383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9A63F88-F8FE-4339-9702-85D0D8BCAF8E}" type="datetime1">
              <a:rPr lang="fr-CA" smtClean="0"/>
              <a:pPr/>
              <a:t>16-11-10</a:t>
            </a:fld>
            <a:endParaRPr lang="fr-CA"/>
          </a:p>
        </p:txBody>
      </p:sp>
      <p:sp>
        <p:nvSpPr>
          <p:cNvPr id="5" name="Espace réservé du pied de page 4"/>
          <p:cNvSpPr>
            <a:spLocks noGrp="1"/>
          </p:cNvSpPr>
          <p:nvPr>
            <p:ph type="ftr" sz="quarter" idx="11"/>
          </p:nvPr>
        </p:nvSpPr>
        <p:spPr/>
        <p:txBody>
          <a:bodyPr/>
          <a:lstStyle/>
          <a:p>
            <a:r>
              <a:rPr lang="fr-CA" smtClean="0"/>
              <a:t>Titre // Date // © Tous droits réservés, Fondation Dr Julien 2013  </a:t>
            </a:r>
            <a:endParaRPr lang="fr-CA"/>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1DDC04B-7821-4B7F-86FB-7E3FCB325999}" type="datetime1">
              <a:rPr lang="fr-CA" smtClean="0"/>
              <a:pPr/>
              <a:t>16-11-10</a:t>
            </a:fld>
            <a:endParaRPr lang="fr-CA"/>
          </a:p>
        </p:txBody>
      </p:sp>
      <p:sp>
        <p:nvSpPr>
          <p:cNvPr id="5" name="Espace réservé du pied de page 4"/>
          <p:cNvSpPr>
            <a:spLocks noGrp="1"/>
          </p:cNvSpPr>
          <p:nvPr>
            <p:ph type="ftr" sz="quarter" idx="11"/>
          </p:nvPr>
        </p:nvSpPr>
        <p:spPr/>
        <p:txBody>
          <a:bodyPr/>
          <a:lstStyle/>
          <a:p>
            <a:r>
              <a:rPr lang="fr-CA" smtClean="0"/>
              <a:t>Titre // Date // © Tous droits réservés, Fondation Dr Julien 2013  </a:t>
            </a:r>
            <a:endParaRPr lang="fr-CA"/>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CA" smtClean="0"/>
              <a:t>Cliquez et modifiez le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29A63F88-F8FE-4339-9702-85D0D8BCAF8E}" type="datetime1">
              <a:rPr lang="fr-CA" smtClean="0">
                <a:solidFill>
                  <a:prstClr val="black">
                    <a:tint val="75000"/>
                  </a:prstClr>
                </a:solidFill>
              </a:rPr>
              <a:pPr/>
              <a:t>16-11-10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AB84181D-B401-4B65-8470-581026BB2804}" type="datetime1">
              <a:rPr lang="fr-CA" smtClean="0">
                <a:solidFill>
                  <a:prstClr val="black">
                    <a:tint val="75000"/>
                  </a:prstClr>
                </a:solidFill>
              </a:rPr>
              <a:pPr/>
              <a:t>16-11-10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CA" smtClean="0"/>
              <a:t>Cliquez et modifiez le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fld id="{5DB50355-C707-4D0E-B543-29FC3E472AAA}" type="datetime1">
              <a:rPr lang="fr-CA" smtClean="0">
                <a:solidFill>
                  <a:prstClr val="black">
                    <a:tint val="75000"/>
                  </a:prstClr>
                </a:solidFill>
              </a:rPr>
              <a:pPr/>
              <a:t>16-11-10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5" name="Date Placeholder 4"/>
          <p:cNvSpPr>
            <a:spLocks noGrp="1"/>
          </p:cNvSpPr>
          <p:nvPr>
            <p:ph type="dt" sz="half" idx="10"/>
          </p:nvPr>
        </p:nvSpPr>
        <p:spPr/>
        <p:txBody>
          <a:bodyPr/>
          <a:lstStyle/>
          <a:p>
            <a:fld id="{6E9898E6-8F38-4159-8DE4-9B6222CF2E8D}" type="datetime1">
              <a:rPr lang="fr-CA" smtClean="0">
                <a:solidFill>
                  <a:prstClr val="black">
                    <a:tint val="75000"/>
                  </a:prstClr>
                </a:solidFill>
              </a:rPr>
              <a:pPr/>
              <a:t>16-11-10</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7" name="Date Placeholder 6"/>
          <p:cNvSpPr>
            <a:spLocks noGrp="1"/>
          </p:cNvSpPr>
          <p:nvPr>
            <p:ph type="dt" sz="half" idx="10"/>
          </p:nvPr>
        </p:nvSpPr>
        <p:spPr/>
        <p:txBody>
          <a:bodyPr/>
          <a:lstStyle/>
          <a:p>
            <a:fld id="{99DF1A06-E438-484E-AB1F-DF882CCB84D0}" type="datetime1">
              <a:rPr lang="fr-CA" smtClean="0">
                <a:solidFill>
                  <a:prstClr val="black">
                    <a:tint val="75000"/>
                  </a:prstClr>
                </a:solidFill>
              </a:rPr>
              <a:pPr/>
              <a:t>16-11-10</a:t>
            </a:fld>
            <a:endParaRPr lang="fr-CA">
              <a:solidFill>
                <a:prstClr val="black">
                  <a:tint val="75000"/>
                </a:prstClr>
              </a:solidFill>
            </a:endParaRPr>
          </a:p>
        </p:txBody>
      </p:sp>
      <p:sp>
        <p:nvSpPr>
          <p:cNvPr id="8" name="Footer Placeholder 7"/>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9" name="Slide Number Placeholder 8"/>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91F5AE99-D9E1-42E7-BB9B-4133F3DE4816}" type="datetime1">
              <a:rPr lang="fr-CA" smtClean="0">
                <a:solidFill>
                  <a:prstClr val="black">
                    <a:tint val="75000"/>
                  </a:prstClr>
                </a:solidFill>
              </a:rPr>
              <a:pPr/>
              <a:t>16-11-10</a:t>
            </a:fld>
            <a:endParaRPr lang="fr-CA">
              <a:solidFill>
                <a:prstClr val="black">
                  <a:tint val="75000"/>
                </a:prstClr>
              </a:solidFill>
            </a:endParaRPr>
          </a:p>
        </p:txBody>
      </p:sp>
      <p:sp>
        <p:nvSpPr>
          <p:cNvPr id="4" name="Footer Placeholder 3"/>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5" name="Slide Number Placeholder 4"/>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B3C90-7D86-4181-9AD7-85C6F2686008}" type="datetime1">
              <a:rPr lang="fr-CA" smtClean="0">
                <a:solidFill>
                  <a:prstClr val="black">
                    <a:tint val="75000"/>
                  </a:prstClr>
                </a:solidFill>
              </a:rPr>
              <a:pPr/>
              <a:t>16-11-10</a:t>
            </a:fld>
            <a:endParaRPr lang="fr-CA">
              <a:solidFill>
                <a:prstClr val="black">
                  <a:tint val="75000"/>
                </a:prstClr>
              </a:solidFill>
            </a:endParaRPr>
          </a:p>
        </p:txBody>
      </p:sp>
      <p:sp>
        <p:nvSpPr>
          <p:cNvPr id="3" name="Footer Placeholder 2"/>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4" name="Slide Number Placeholder 3"/>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CA" smtClean="0"/>
              <a:t>Cliquez et modifiez le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28F94F4F-CAC0-44D4-A734-41C229F1A307}" type="datetime1">
              <a:rPr lang="fr-CA" smtClean="0">
                <a:solidFill>
                  <a:prstClr val="black">
                    <a:tint val="75000"/>
                  </a:prstClr>
                </a:solidFill>
              </a:rPr>
              <a:pPr/>
              <a:t>16-11-10</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CA" smtClean="0"/>
              <a:t>Cliquez et modifiez le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0CC78AAF-BF0A-4721-BE9C-EF0A602CB873}" type="datetime1">
              <a:rPr lang="fr-CA" smtClean="0">
                <a:solidFill>
                  <a:prstClr val="black">
                    <a:tint val="75000"/>
                  </a:prstClr>
                </a:solidFill>
              </a:rPr>
              <a:pPr/>
              <a:t>16-11-10</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51DDC04B-7821-4B7F-86FB-7E3FCB325999}" type="datetime1">
              <a:rPr lang="fr-CA" smtClean="0">
                <a:solidFill>
                  <a:prstClr val="black">
                    <a:tint val="75000"/>
                  </a:prstClr>
                </a:solidFill>
              </a:rPr>
              <a:pPr/>
              <a:t>16-11-10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81268827-0978-4FC9-83FF-CC55EABA6D8F}" type="datetime1">
              <a:rPr lang="fr-CA" smtClean="0"/>
              <a:pPr/>
              <a:t>16-11-10</a:t>
            </a:fld>
            <a:endParaRPr lang="fr-CA"/>
          </a:p>
        </p:txBody>
      </p:sp>
      <p:sp>
        <p:nvSpPr>
          <p:cNvPr id="5" name="Espace réservé du pied de page 4"/>
          <p:cNvSpPr>
            <a:spLocks noGrp="1"/>
          </p:cNvSpPr>
          <p:nvPr>
            <p:ph type="ftr" sz="quarter" idx="11"/>
          </p:nvPr>
        </p:nvSpPr>
        <p:spPr/>
        <p:txBody>
          <a:bodyPr/>
          <a:lstStyle/>
          <a:p>
            <a:r>
              <a:rPr lang="fr-CA" smtClean="0"/>
              <a:t>Titre // Date // © Tous droits réservés, Fondation Dr Julien 2013  </a:t>
            </a:r>
            <a:endParaRPr lang="fr-CA"/>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CA" smtClean="0"/>
              <a:t>Cliquez et modifiez le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81268827-0978-4FC9-83FF-CC55EABA6D8F}" type="datetime1">
              <a:rPr lang="fr-CA" smtClean="0">
                <a:solidFill>
                  <a:prstClr val="black">
                    <a:tint val="75000"/>
                  </a:prstClr>
                </a:solidFill>
              </a:rPr>
              <a:pPr/>
              <a:t>16-11-10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9A63F88-F8FE-4339-9702-85D0D8BCAF8E}"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B84181D-B401-4B65-8470-581026BB2804}"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826C3EC-0D07-410A-939B-B484CA561220}"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6E9898E6-8F38-4159-8DE4-9B6222CF2E8D}" type="datetime1">
              <a:rPr lang="fr-CA" smtClean="0">
                <a:solidFill>
                  <a:prstClr val="black">
                    <a:tint val="75000"/>
                  </a:prstClr>
                </a:solidFill>
              </a:rPr>
              <a:pPr/>
              <a:t>16-11-10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99DF1A06-E438-484E-AB1F-DF882CCB84D0}" type="datetime1">
              <a:rPr lang="fr-CA" smtClean="0">
                <a:solidFill>
                  <a:prstClr val="black">
                    <a:tint val="75000"/>
                  </a:prstClr>
                </a:solidFill>
              </a:rPr>
              <a:pPr/>
              <a:t>16-11-10</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91F5AE99-D9E1-42E7-BB9B-4133F3DE4816}" type="datetime1">
              <a:rPr lang="fr-CA" smtClean="0">
                <a:solidFill>
                  <a:prstClr val="black">
                    <a:tint val="75000"/>
                  </a:prstClr>
                </a:solidFill>
              </a:rPr>
              <a:pPr/>
              <a:t>16-11-10</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1B3C90-7D86-4181-9AD7-85C6F2686008}" type="datetime1">
              <a:rPr lang="fr-CA" smtClean="0">
                <a:solidFill>
                  <a:prstClr val="black">
                    <a:tint val="75000"/>
                  </a:prstClr>
                </a:solidFill>
              </a:rPr>
              <a:pPr/>
              <a:t>16-11-10</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F94F4F-CAC0-44D4-A734-41C229F1A307}" type="datetime1">
              <a:rPr lang="fr-CA" smtClean="0">
                <a:solidFill>
                  <a:prstClr val="black">
                    <a:tint val="75000"/>
                  </a:prstClr>
                </a:solidFill>
              </a:rPr>
              <a:pPr/>
              <a:t>16-11-10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CC78AAF-BF0A-4721-BE9C-EF0A602CB873}" type="datetime1">
              <a:rPr lang="fr-CA" smtClean="0">
                <a:solidFill>
                  <a:prstClr val="black">
                    <a:tint val="75000"/>
                  </a:prstClr>
                </a:solidFill>
              </a:rPr>
              <a:pPr/>
              <a:t>16-11-10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9A63F88-F8FE-4339-9702-85D0D8BCAF8E}"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4394746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1DDC04B-7821-4B7F-86FB-7E3FCB325999}"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81268827-0978-4FC9-83FF-CC55EABA6D8F}"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800">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800">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800">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800">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800">
              <a:solidFill>
                <a:prstClr val="white"/>
              </a:solidFill>
            </a:endParaRPr>
          </a:p>
        </p:txBody>
      </p:sp>
      <p:sp>
        <p:nvSpPr>
          <p:cNvPr id="2" name="Date Placeholder 1"/>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B84181D-B401-4B65-8470-581026BB2804}"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7138027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800">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800">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3DED1">
                    <a:shade val="50000"/>
                  </a:srgbClr>
                </a:solidFill>
              </a:rPr>
              <a:pPr/>
              <a:t>11/10/16</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42AED99-7FB4-404E-8A97-64753DCE42EC}"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826C3EC-0D07-410A-939B-B484CA561220}"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923627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6E9898E6-8F38-4159-8DE4-9B6222CF2E8D}" type="datetime1">
              <a:rPr lang="fr-CA" smtClean="0">
                <a:solidFill>
                  <a:prstClr val="black">
                    <a:tint val="75000"/>
                  </a:prstClr>
                </a:solidFill>
              </a:rPr>
              <a:pPr/>
              <a:t>16-11-10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40636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99DF1A06-E438-484E-AB1F-DF882CCB84D0}" type="datetime1">
              <a:rPr lang="fr-CA" smtClean="0">
                <a:solidFill>
                  <a:prstClr val="black">
                    <a:tint val="75000"/>
                  </a:prstClr>
                </a:solidFill>
              </a:rPr>
              <a:pPr/>
              <a:t>16-11-10</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554170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91F5AE99-D9E1-42E7-BB9B-4133F3DE4816}" type="datetime1">
              <a:rPr lang="fr-CA" smtClean="0">
                <a:solidFill>
                  <a:prstClr val="black">
                    <a:tint val="75000"/>
                  </a:prstClr>
                </a:solidFill>
              </a:rPr>
              <a:pPr/>
              <a:t>16-11-10</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72594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1B3C90-7D86-4181-9AD7-85C6F2686008}" type="datetime1">
              <a:rPr lang="fr-CA" smtClean="0">
                <a:solidFill>
                  <a:prstClr val="black">
                    <a:tint val="75000"/>
                  </a:prstClr>
                </a:solidFill>
              </a:rPr>
              <a:pPr/>
              <a:t>16-11-10</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90504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F94F4F-CAC0-44D4-A734-41C229F1A307}" type="datetime1">
              <a:rPr lang="fr-CA" smtClean="0">
                <a:solidFill>
                  <a:prstClr val="black">
                    <a:tint val="75000"/>
                  </a:prstClr>
                </a:solidFill>
              </a:rPr>
              <a:pPr/>
              <a:t>16-11-10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59754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B84181D-B401-4B65-8470-581026BB2804}" type="datetime1">
              <a:rPr lang="fr-CA" smtClean="0"/>
              <a:pPr/>
              <a:t>16-11-10</a:t>
            </a:fld>
            <a:endParaRPr lang="fr-CA"/>
          </a:p>
        </p:txBody>
      </p:sp>
      <p:sp>
        <p:nvSpPr>
          <p:cNvPr id="5" name="Espace réservé du pied de page 4"/>
          <p:cNvSpPr>
            <a:spLocks noGrp="1"/>
          </p:cNvSpPr>
          <p:nvPr>
            <p:ph type="ftr" sz="quarter" idx="11"/>
          </p:nvPr>
        </p:nvSpPr>
        <p:spPr/>
        <p:txBody>
          <a:bodyPr/>
          <a:lstStyle/>
          <a:p>
            <a:r>
              <a:rPr lang="fr-CA" smtClean="0"/>
              <a:t>Titre // Date // © Tous droits réservés, Fondation Dr Julien 2013  </a:t>
            </a:r>
            <a:endParaRPr lang="fr-CA"/>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CC78AAF-BF0A-4721-BE9C-EF0A602CB873}" type="datetime1">
              <a:rPr lang="fr-CA" smtClean="0">
                <a:solidFill>
                  <a:prstClr val="black">
                    <a:tint val="75000"/>
                  </a:prstClr>
                </a:solidFill>
              </a:rPr>
              <a:pPr/>
              <a:t>16-11-10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28708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1DDC04B-7821-4B7F-86FB-7E3FCB325999}"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518389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81268827-0978-4FC9-83FF-CC55EABA6D8F}"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922045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9A63F88-F8FE-4339-9702-85D0D8BCAF8E}"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762769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B84181D-B401-4B65-8470-581026BB2804}"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35475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826C3EC-0D07-410A-939B-B484CA561220}"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99820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6E9898E6-8F38-4159-8DE4-9B6222CF2E8D}" type="datetime1">
              <a:rPr lang="fr-CA" smtClean="0">
                <a:solidFill>
                  <a:prstClr val="black">
                    <a:tint val="75000"/>
                  </a:prstClr>
                </a:solidFill>
              </a:rPr>
              <a:pPr/>
              <a:t>16-11-10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90142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99DF1A06-E438-484E-AB1F-DF882CCB84D0}" type="datetime1">
              <a:rPr lang="fr-CA" smtClean="0">
                <a:solidFill>
                  <a:prstClr val="black">
                    <a:tint val="75000"/>
                  </a:prstClr>
                </a:solidFill>
              </a:rPr>
              <a:pPr/>
              <a:t>16-11-10</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996808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91F5AE99-D9E1-42E7-BB9B-4133F3DE4816}" type="datetime1">
              <a:rPr lang="fr-CA" smtClean="0">
                <a:solidFill>
                  <a:prstClr val="black">
                    <a:tint val="75000"/>
                  </a:prstClr>
                </a:solidFill>
              </a:rPr>
              <a:pPr/>
              <a:t>16-11-10</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7133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1B3C90-7D86-4181-9AD7-85C6F2686008}" type="datetime1">
              <a:rPr lang="fr-CA" smtClean="0">
                <a:solidFill>
                  <a:prstClr val="black">
                    <a:tint val="75000"/>
                  </a:prstClr>
                </a:solidFill>
              </a:rPr>
              <a:pPr/>
              <a:t>16-11-10</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2136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826C3EC-0D07-410A-939B-B484CA561220}" type="datetime1">
              <a:rPr lang="fr-CA" smtClean="0"/>
              <a:pPr/>
              <a:t>16-11-10</a:t>
            </a:fld>
            <a:endParaRPr lang="fr-CA"/>
          </a:p>
        </p:txBody>
      </p:sp>
      <p:sp>
        <p:nvSpPr>
          <p:cNvPr id="5" name="Espace réservé du pied de page 4"/>
          <p:cNvSpPr>
            <a:spLocks noGrp="1"/>
          </p:cNvSpPr>
          <p:nvPr>
            <p:ph type="ftr" sz="quarter" idx="11"/>
          </p:nvPr>
        </p:nvSpPr>
        <p:spPr/>
        <p:txBody>
          <a:bodyPr/>
          <a:lstStyle/>
          <a:p>
            <a:r>
              <a:rPr lang="fr-CA" smtClean="0"/>
              <a:t>Titre // Date // © Tous droits réservés, Fondation Dr Julien 2013  </a:t>
            </a:r>
            <a:endParaRPr lang="fr-CA"/>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F94F4F-CAC0-44D4-A734-41C229F1A307}" type="datetime1">
              <a:rPr lang="fr-CA" smtClean="0">
                <a:solidFill>
                  <a:prstClr val="black">
                    <a:tint val="75000"/>
                  </a:prstClr>
                </a:solidFill>
              </a:rPr>
              <a:pPr/>
              <a:t>16-11-10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4532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CC78AAF-BF0A-4721-BE9C-EF0A602CB873}" type="datetime1">
              <a:rPr lang="fr-CA" smtClean="0">
                <a:solidFill>
                  <a:prstClr val="black">
                    <a:tint val="75000"/>
                  </a:prstClr>
                </a:solidFill>
              </a:rPr>
              <a:pPr/>
              <a:t>16-11-10</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073891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1DDC04B-7821-4B7F-86FB-7E3FCB325999}"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949286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81268827-0978-4FC9-83FF-CC55EABA6D8F}"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525567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6E9898E6-8F38-4159-8DE4-9B6222CF2E8D}" type="datetime1">
              <a:rPr lang="fr-CA" smtClean="0"/>
              <a:pPr/>
              <a:t>16-11-10</a:t>
            </a:fld>
            <a:endParaRPr lang="fr-CA"/>
          </a:p>
        </p:txBody>
      </p:sp>
      <p:sp>
        <p:nvSpPr>
          <p:cNvPr id="6" name="Espace réservé du pied de page 5"/>
          <p:cNvSpPr>
            <a:spLocks noGrp="1"/>
          </p:cNvSpPr>
          <p:nvPr>
            <p:ph type="ftr" sz="quarter" idx="11"/>
          </p:nvPr>
        </p:nvSpPr>
        <p:spPr/>
        <p:txBody>
          <a:bodyPr/>
          <a:lstStyle/>
          <a:p>
            <a:r>
              <a:rPr lang="fr-CA" smtClean="0"/>
              <a:t>Titre // Date // © Tous droits réservés, Fondation Dr Julien 2013  </a:t>
            </a:r>
            <a:endParaRPr lang="fr-CA"/>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99DF1A06-E438-484E-AB1F-DF882CCB84D0}" type="datetime1">
              <a:rPr lang="fr-CA" smtClean="0"/>
              <a:pPr/>
              <a:t>16-11-10</a:t>
            </a:fld>
            <a:endParaRPr lang="fr-CA"/>
          </a:p>
        </p:txBody>
      </p:sp>
      <p:sp>
        <p:nvSpPr>
          <p:cNvPr id="8" name="Espace réservé du pied de page 7"/>
          <p:cNvSpPr>
            <a:spLocks noGrp="1"/>
          </p:cNvSpPr>
          <p:nvPr>
            <p:ph type="ftr" sz="quarter" idx="11"/>
          </p:nvPr>
        </p:nvSpPr>
        <p:spPr/>
        <p:txBody>
          <a:bodyPr/>
          <a:lstStyle/>
          <a:p>
            <a:r>
              <a:rPr lang="fr-CA" smtClean="0"/>
              <a:t>Titre // Date // © Tous droits réservés, Fondation Dr Julien 2013  </a:t>
            </a:r>
            <a:endParaRPr lang="fr-CA"/>
          </a:p>
        </p:txBody>
      </p:sp>
      <p:sp>
        <p:nvSpPr>
          <p:cNvPr id="9" name="Espace réservé du numéro de diapositive 8"/>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91F5AE99-D9E1-42E7-BB9B-4133F3DE4816}" type="datetime1">
              <a:rPr lang="fr-CA" smtClean="0"/>
              <a:pPr/>
              <a:t>16-11-10</a:t>
            </a:fld>
            <a:endParaRPr lang="fr-CA"/>
          </a:p>
        </p:txBody>
      </p:sp>
      <p:sp>
        <p:nvSpPr>
          <p:cNvPr id="4" name="Espace réservé du pied de page 3"/>
          <p:cNvSpPr>
            <a:spLocks noGrp="1"/>
          </p:cNvSpPr>
          <p:nvPr>
            <p:ph type="ftr" sz="quarter" idx="11"/>
          </p:nvPr>
        </p:nvSpPr>
        <p:spPr/>
        <p:txBody>
          <a:bodyPr/>
          <a:lstStyle/>
          <a:p>
            <a:r>
              <a:rPr lang="fr-CA" smtClean="0"/>
              <a:t>Titre // Date // © Tous droits réservés, Fondation Dr Julien 2013  </a:t>
            </a:r>
            <a:endParaRPr lang="fr-CA"/>
          </a:p>
        </p:txBody>
      </p:sp>
      <p:sp>
        <p:nvSpPr>
          <p:cNvPr id="5" name="Espace réservé du numéro de diapositive 4"/>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1B3C90-7D86-4181-9AD7-85C6F2686008}" type="datetime1">
              <a:rPr lang="fr-CA" smtClean="0"/>
              <a:pPr/>
              <a:t>16-11-10</a:t>
            </a:fld>
            <a:endParaRPr lang="fr-CA"/>
          </a:p>
        </p:txBody>
      </p:sp>
      <p:sp>
        <p:nvSpPr>
          <p:cNvPr id="3" name="Espace réservé du pied de page 2"/>
          <p:cNvSpPr>
            <a:spLocks noGrp="1"/>
          </p:cNvSpPr>
          <p:nvPr>
            <p:ph type="ftr" sz="quarter" idx="11"/>
          </p:nvPr>
        </p:nvSpPr>
        <p:spPr/>
        <p:txBody>
          <a:bodyPr/>
          <a:lstStyle/>
          <a:p>
            <a:r>
              <a:rPr lang="fr-CA" smtClean="0"/>
              <a:t>Titre // Date // © Tous droits réservés, Fondation Dr Julien 2013  </a:t>
            </a:r>
            <a:endParaRPr lang="fr-CA"/>
          </a:p>
        </p:txBody>
      </p:sp>
      <p:sp>
        <p:nvSpPr>
          <p:cNvPr id="4" name="Espace réservé du numéro de diapositive 3"/>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F94F4F-CAC0-44D4-A734-41C229F1A307}" type="datetime1">
              <a:rPr lang="fr-CA" smtClean="0"/>
              <a:pPr/>
              <a:t>16-11-10</a:t>
            </a:fld>
            <a:endParaRPr lang="fr-CA"/>
          </a:p>
        </p:txBody>
      </p:sp>
      <p:sp>
        <p:nvSpPr>
          <p:cNvPr id="6" name="Espace réservé du pied de page 5"/>
          <p:cNvSpPr>
            <a:spLocks noGrp="1"/>
          </p:cNvSpPr>
          <p:nvPr>
            <p:ph type="ftr" sz="quarter" idx="11"/>
          </p:nvPr>
        </p:nvSpPr>
        <p:spPr/>
        <p:txBody>
          <a:bodyPr/>
          <a:lstStyle/>
          <a:p>
            <a:r>
              <a:rPr lang="fr-CA" smtClean="0"/>
              <a:t>Titre // Date // © Tous droits réservés, Fondation Dr Julien 2013  </a:t>
            </a:r>
            <a:endParaRPr lang="fr-CA"/>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CC78AAF-BF0A-4721-BE9C-EF0A602CB873}" type="datetime1">
              <a:rPr lang="fr-CA" smtClean="0"/>
              <a:pPr/>
              <a:t>16-11-10</a:t>
            </a:fld>
            <a:endParaRPr lang="fr-CA"/>
          </a:p>
        </p:txBody>
      </p:sp>
      <p:sp>
        <p:nvSpPr>
          <p:cNvPr id="6" name="Espace réservé du pied de page 5"/>
          <p:cNvSpPr>
            <a:spLocks noGrp="1"/>
          </p:cNvSpPr>
          <p:nvPr>
            <p:ph type="ftr" sz="quarter" idx="11"/>
          </p:nvPr>
        </p:nvSpPr>
        <p:spPr/>
        <p:txBody>
          <a:bodyPr/>
          <a:lstStyle/>
          <a:p>
            <a:r>
              <a:rPr lang="fr-CA" smtClean="0"/>
              <a:t>Titre // Date // © Tous droits réservés, Fondation Dr Julien 2013  </a:t>
            </a:r>
            <a:endParaRPr lang="fr-CA"/>
          </a:p>
        </p:txBody>
      </p:sp>
      <p:sp>
        <p:nvSpPr>
          <p:cNvPr id="7" name="Espace réservé du numéro de diapositive 6"/>
          <p:cNvSpPr>
            <a:spLocks noGrp="1"/>
          </p:cNvSpPr>
          <p:nvPr>
            <p:ph type="sldNum" sz="quarter" idx="12"/>
          </p:nvPr>
        </p:nvSpPr>
        <p:spPr/>
        <p:txBody>
          <a:bodyPr/>
          <a:lstStyle/>
          <a:p>
            <a:fld id="{9A20414E-B9E8-4E75-8499-64150846D432}" type="slidenum">
              <a:rPr lang="fr-CA" smtClean="0"/>
              <a:pPr/>
              <a:t>‹#›</a:t>
            </a:fld>
            <a:endParaRPr lang="fr-C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50355-C707-4D0E-B543-29FC3E472AAA}" type="datetime1">
              <a:rPr lang="fr-CA" smtClean="0"/>
              <a:pPr/>
              <a:t>16-11-10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smtClean="0"/>
              <a:t>Titre // Date // © Tous droits réservés, Fondation Dr Julien 2013  </a:t>
            </a: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0414E-B9E8-4E75-8499-64150846D432}" type="slidenum">
              <a:rPr lang="fr-CA" smtClean="0"/>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CA" smtClean="0"/>
              <a:t>Cliquez et modifiez le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DB50355-C707-4D0E-B543-29FC3E472AAA}" type="datetime1">
              <a:rPr lang="fr-CA" smtClean="0">
                <a:solidFill>
                  <a:prstClr val="black">
                    <a:tint val="75000"/>
                  </a:prstClr>
                </a:solidFill>
              </a:rPr>
              <a:pPr/>
              <a:t>16-11-10</a:t>
            </a:fld>
            <a:endParaRPr lang="fr-CA">
              <a:solidFill>
                <a:prstClr val="black">
                  <a:tint val="75000"/>
                </a:prstClr>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168123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50355-C707-4D0E-B543-29FC3E472AAA}"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10656668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3">
                <a:lumMod val="40000"/>
                <a:lumOff val="60000"/>
              </a:schemeClr>
            </a:gs>
            <a:gs pos="16000">
              <a:srgbClr val="00CCCC"/>
            </a:gs>
            <a:gs pos="47000">
              <a:srgbClr val="9999FF"/>
            </a:gs>
            <a:gs pos="60001">
              <a:srgbClr val="2E6792"/>
            </a:gs>
            <a:gs pos="71001">
              <a:srgbClr val="3333CC"/>
            </a:gs>
            <a:gs pos="81000">
              <a:srgbClr val="1170FF"/>
            </a:gs>
            <a:gs pos="100000">
              <a:srgbClr val="006699"/>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800">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2800">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pPr>
            <a:fld id="{47C9B81F-C347-4BEF-BFDF-29C42F48304A}" type="datetimeFigureOut">
              <a:rPr lang="en-US" smtClean="0">
                <a:solidFill>
                  <a:srgbClr val="E3DED1">
                    <a:shade val="50000"/>
                  </a:srgbClr>
                </a:solidFill>
                <a:latin typeface="Arial" charset="0"/>
                <a:cs typeface="Arial" charset="0"/>
              </a:rPr>
              <a:pPr fontAlgn="base">
                <a:spcBef>
                  <a:spcPct val="0"/>
                </a:spcBef>
                <a:spcAft>
                  <a:spcPct val="0"/>
                </a:spcAft>
              </a:pPr>
              <a:t>11/10/16</a:t>
            </a:fld>
            <a:endParaRPr lang="en-US" dirty="0">
              <a:solidFill>
                <a:srgbClr val="323232">
                  <a:shade val="90000"/>
                </a:srgbClr>
              </a:solidFill>
              <a:latin typeface="Arial" charset="0"/>
              <a:cs typeface="Arial" charset="0"/>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pPr>
            <a:endParaRPr lang="en-US" dirty="0">
              <a:solidFill>
                <a:srgbClr val="323232">
                  <a:shade val="90000"/>
                </a:srgbClr>
              </a:solidFill>
              <a:latin typeface="Arial" charset="0"/>
              <a:cs typeface="Arial" charset="0"/>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pPr>
            <a:fld id="{042AED99-7FB4-404E-8A97-64753DCE42EC}" type="slidenum">
              <a:rPr lang="en-US" smtClean="0">
                <a:solidFill>
                  <a:srgbClr val="E3DED1">
                    <a:shade val="50000"/>
                  </a:srgbClr>
                </a:solidFill>
                <a:latin typeface="Arial" charset="0"/>
                <a:cs typeface="Arial" charset="0"/>
              </a:rPr>
              <a:pPr fontAlgn="base">
                <a:spcBef>
                  <a:spcPct val="0"/>
                </a:spcBef>
                <a:spcAft>
                  <a:spcPct val="0"/>
                </a:spcAft>
              </a:pPr>
              <a:t>‹#›</a:t>
            </a:fld>
            <a:endParaRPr lang="en-US" dirty="0">
              <a:solidFill>
                <a:srgbClr val="323232">
                  <a:shade val="90000"/>
                </a:srgbClr>
              </a:solidFill>
              <a:latin typeface="Arial" charset="0"/>
              <a:cs typeface="Arial" charset="0"/>
            </a:endParaRPr>
          </a:p>
        </p:txBody>
      </p:sp>
    </p:spTree>
    <p:extLst>
      <p:ext uri="{BB962C8B-B14F-4D97-AF65-F5344CB8AC3E}">
        <p14:creationId xmlns:p14="http://schemas.microsoft.com/office/powerpoint/2010/main" val="119161641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50355-C707-4D0E-B543-29FC3E472AAA}"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8248377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50355-C707-4D0E-B543-29FC3E472AAA}" type="datetime1">
              <a:rPr lang="fr-CA" smtClean="0">
                <a:solidFill>
                  <a:prstClr val="black">
                    <a:tint val="75000"/>
                  </a:prstClr>
                </a:solidFill>
              </a:rPr>
              <a:pPr/>
              <a:t>16-11-10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0414E-B9E8-4E75-8499-64150846D432}"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7147605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82590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70874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752273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422782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7115691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21F96C-964E-F84A-99E8-CA7DAAB6AF0F}" type="datetimeFigureOut">
              <a:rPr lang="fr-FR" smtClean="0">
                <a:solidFill>
                  <a:prstClr val="black">
                    <a:tint val="75000"/>
                  </a:prstClr>
                </a:solidFill>
              </a:rPr>
              <a:pPr/>
              <a:t>10/11/2016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1D363D-3311-D941-86AC-E472353AF10F}"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06009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1.xml"/><Relationship Id="rId6" Type="http://schemas.openxmlformats.org/officeDocument/2006/relationships/notesSlide" Target="../notesSlides/notesSlide1.xml"/><Relationship Id="rId7" Type="http://schemas.openxmlformats.org/officeDocument/2006/relationships/image" Target="../media/image3.tiff"/><Relationship Id="rId8" Type="http://schemas.openxmlformats.org/officeDocument/2006/relationships/image" Target="../media/image4.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slideLayout" Target="../slideLayouts/slideLayout68.xml"/><Relationship Id="rId6" Type="http://schemas.openxmlformats.org/officeDocument/2006/relationships/image" Target="../media/image5.png"/><Relationship Id="rId7" Type="http://schemas.openxmlformats.org/officeDocument/2006/relationships/image" Target="../media/image10.jpeg"/><Relationship Id="rId1" Type="http://schemas.openxmlformats.org/officeDocument/2006/relationships/tags" Target="../tags/tag21.xml"/><Relationship Id="rId2" Type="http://schemas.openxmlformats.org/officeDocument/2006/relationships/tags" Target="../tags/tag22.xml"/></Relationships>
</file>

<file path=ppt/slides/_rels/slide13.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9" Type="http://schemas.openxmlformats.org/officeDocument/2006/relationships/tags" Target="../tags/tag34.xml"/><Relationship Id="rId20" Type="http://schemas.openxmlformats.org/officeDocument/2006/relationships/tags" Target="../tags/tag45.xml"/><Relationship Id="rId21" Type="http://schemas.openxmlformats.org/officeDocument/2006/relationships/tags" Target="../tags/tag46.xml"/><Relationship Id="rId22" Type="http://schemas.openxmlformats.org/officeDocument/2006/relationships/slideLayout" Target="../slideLayouts/slideLayout79.xml"/><Relationship Id="rId23" Type="http://schemas.openxmlformats.org/officeDocument/2006/relationships/notesSlide" Target="../notesSlides/notesSlide5.xml"/><Relationship Id="rId24" Type="http://schemas.openxmlformats.org/officeDocument/2006/relationships/diagramData" Target="../diagrams/data1.xml"/><Relationship Id="rId25" Type="http://schemas.openxmlformats.org/officeDocument/2006/relationships/diagramLayout" Target="../diagrams/layout1.xml"/><Relationship Id="rId26" Type="http://schemas.openxmlformats.org/officeDocument/2006/relationships/diagramQuickStyle" Target="../diagrams/quickStyle1.xml"/><Relationship Id="rId27" Type="http://schemas.openxmlformats.org/officeDocument/2006/relationships/diagramColors" Target="../diagrams/colors1.xml"/><Relationship Id="rId28" Type="http://schemas.microsoft.com/office/2007/relationships/diagramDrawing" Target="../diagrams/drawing1.xml"/><Relationship Id="rId10" Type="http://schemas.openxmlformats.org/officeDocument/2006/relationships/tags" Target="../tags/tag35.xml"/><Relationship Id="rId11" Type="http://schemas.openxmlformats.org/officeDocument/2006/relationships/tags" Target="../tags/tag36.xml"/><Relationship Id="rId12" Type="http://schemas.openxmlformats.org/officeDocument/2006/relationships/tags" Target="../tags/tag37.xml"/><Relationship Id="rId13" Type="http://schemas.openxmlformats.org/officeDocument/2006/relationships/tags" Target="../tags/tag38.xml"/><Relationship Id="rId14" Type="http://schemas.openxmlformats.org/officeDocument/2006/relationships/tags" Target="../tags/tag39.xml"/><Relationship Id="rId15" Type="http://schemas.openxmlformats.org/officeDocument/2006/relationships/tags" Target="../tags/tag40.xml"/><Relationship Id="rId16" Type="http://schemas.openxmlformats.org/officeDocument/2006/relationships/tags" Target="../tags/tag41.xml"/><Relationship Id="rId17" Type="http://schemas.openxmlformats.org/officeDocument/2006/relationships/tags" Target="../tags/tag42.xml"/><Relationship Id="rId18" Type="http://schemas.openxmlformats.org/officeDocument/2006/relationships/tags" Target="../tags/tag43.xml"/><Relationship Id="rId19" Type="http://schemas.openxmlformats.org/officeDocument/2006/relationships/tags" Target="../tags/tag44.xml"/><Relationship Id="rId1" Type="http://schemas.openxmlformats.org/officeDocument/2006/relationships/tags" Target="../tags/tag26.xml"/><Relationship Id="rId2" Type="http://schemas.openxmlformats.org/officeDocument/2006/relationships/tags" Target="../tags/tag27.xml"/><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tags" Target="../tags/tag30.xml"/><Relationship Id="rId6" Type="http://schemas.openxmlformats.org/officeDocument/2006/relationships/tags" Target="../tags/tag31.xml"/><Relationship Id="rId7" Type="http://schemas.openxmlformats.org/officeDocument/2006/relationships/tags" Target="../tags/tag32.xml"/><Relationship Id="rId8" Type="http://schemas.openxmlformats.org/officeDocument/2006/relationships/tags" Target="../tags/tag3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2.jpeg"/><Relationship Id="rId5" Type="http://schemas.openxmlformats.org/officeDocument/2006/relationships/image" Target="../media/image5.png"/><Relationship Id="rId1" Type="http://schemas.openxmlformats.org/officeDocument/2006/relationships/tags" Target="../tags/tag47.xml"/><Relationship Id="rId2" Type="http://schemas.openxmlformats.org/officeDocument/2006/relationships/tags" Target="../tags/tag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image" Target="../media/image5.png"/><Relationship Id="rId1" Type="http://schemas.openxmlformats.org/officeDocument/2006/relationships/tags" Target="../tags/tag49.xml"/><Relationship Id="rId2" Type="http://schemas.openxmlformats.org/officeDocument/2006/relationships/tags" Target="../tags/tag50.xml"/></Relationships>
</file>

<file path=ppt/slides/_rels/slide19.xml.rels><?xml version="1.0" encoding="UTF-8" standalone="yes"?>
<Relationships xmlns="http://schemas.openxmlformats.org/package/2006/relationships"><Relationship Id="rId3" Type="http://schemas.openxmlformats.org/officeDocument/2006/relationships/tags" Target="../tags/tag53.xml"/><Relationship Id="rId4" Type="http://schemas.openxmlformats.org/officeDocument/2006/relationships/tags" Target="../tags/tag54.xml"/><Relationship Id="rId5" Type="http://schemas.openxmlformats.org/officeDocument/2006/relationships/slideLayout" Target="../slideLayouts/slideLayout90.xml"/><Relationship Id="rId6" Type="http://schemas.openxmlformats.org/officeDocument/2006/relationships/notesSlide" Target="../notesSlides/notesSlide7.xml"/><Relationship Id="rId7" Type="http://schemas.openxmlformats.org/officeDocument/2006/relationships/image" Target="../media/image5.png"/><Relationship Id="rId8" Type="http://schemas.openxmlformats.org/officeDocument/2006/relationships/image" Target="../media/image14.jpeg"/><Relationship Id="rId1" Type="http://schemas.openxmlformats.org/officeDocument/2006/relationships/tags" Target="../tags/tag51.xml"/><Relationship Id="rId2" Type="http://schemas.openxmlformats.org/officeDocument/2006/relationships/tags" Target="../tags/tag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tags" Target="../tags/tag57.xml"/><Relationship Id="rId4" Type="http://schemas.openxmlformats.org/officeDocument/2006/relationships/tags" Target="../tags/tag58.xml"/><Relationship Id="rId5" Type="http://schemas.openxmlformats.org/officeDocument/2006/relationships/slideLayout" Target="../slideLayouts/slideLayout2.xml"/><Relationship Id="rId6" Type="http://schemas.openxmlformats.org/officeDocument/2006/relationships/image" Target="../media/image5.png"/><Relationship Id="rId1" Type="http://schemas.openxmlformats.org/officeDocument/2006/relationships/tags" Target="../tags/tag55.xml"/><Relationship Id="rId2" Type="http://schemas.openxmlformats.org/officeDocument/2006/relationships/tags" Target="../tags/tag56.xml"/></Relationships>
</file>

<file path=ppt/slides/_rels/slide21.xml.rels><?xml version="1.0" encoding="UTF-8" standalone="yes"?>
<Relationships xmlns="http://schemas.openxmlformats.org/package/2006/relationships"><Relationship Id="rId3" Type="http://schemas.openxmlformats.org/officeDocument/2006/relationships/tags" Target="../tags/tag61.xml"/><Relationship Id="rId4" Type="http://schemas.openxmlformats.org/officeDocument/2006/relationships/tags" Target="../tags/tag62.xml"/><Relationship Id="rId5" Type="http://schemas.openxmlformats.org/officeDocument/2006/relationships/tags" Target="../tags/tag63.xml"/><Relationship Id="rId6" Type="http://schemas.openxmlformats.org/officeDocument/2006/relationships/slideLayout" Target="../slideLayouts/slideLayout2.xml"/><Relationship Id="rId7" Type="http://schemas.openxmlformats.org/officeDocument/2006/relationships/image" Target="../media/image5.png"/><Relationship Id="rId1" Type="http://schemas.openxmlformats.org/officeDocument/2006/relationships/tags" Target="../tags/tag59.xml"/><Relationship Id="rId2" Type="http://schemas.openxmlformats.org/officeDocument/2006/relationships/tags" Target="../tags/tag60.xml"/></Relationships>
</file>

<file path=ppt/slides/_rels/slide22.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tags" Target="../tags/tag67.xml"/><Relationship Id="rId5" Type="http://schemas.openxmlformats.org/officeDocument/2006/relationships/slideLayout" Target="../slideLayouts/slideLayout2.xml"/><Relationship Id="rId6" Type="http://schemas.openxmlformats.org/officeDocument/2006/relationships/image" Target="../media/image5.png"/><Relationship Id="rId1" Type="http://schemas.openxmlformats.org/officeDocument/2006/relationships/tags" Target="../tags/tag64.xml"/><Relationship Id="rId2" Type="http://schemas.openxmlformats.org/officeDocument/2006/relationships/tags" Target="../tags/tag65.xml"/></Relationships>
</file>

<file path=ppt/slides/_rels/slide23.xml.rels><?xml version="1.0" encoding="UTF-8" standalone="yes"?>
<Relationships xmlns="http://schemas.openxmlformats.org/package/2006/relationships"><Relationship Id="rId1" Type="http://schemas.openxmlformats.org/officeDocument/2006/relationships/tags" Target="../tags/tag68.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tags" Target="../tags/tag71.xml"/><Relationship Id="rId4" Type="http://schemas.openxmlformats.org/officeDocument/2006/relationships/slideLayout" Target="../slideLayouts/slideLayout112.xml"/><Relationship Id="rId5" Type="http://schemas.openxmlformats.org/officeDocument/2006/relationships/image" Target="../media/image15.png"/><Relationship Id="rId1" Type="http://schemas.openxmlformats.org/officeDocument/2006/relationships/tags" Target="../tags/tag69.xml"/><Relationship Id="rId2" Type="http://schemas.openxmlformats.org/officeDocument/2006/relationships/tags" Target="../tags/tag70.xml"/></Relationships>
</file>

<file path=ppt/slides/_rels/slide25.xml.rels><?xml version="1.0" encoding="UTF-8" standalone="yes"?>
<Relationships xmlns="http://schemas.openxmlformats.org/package/2006/relationships"><Relationship Id="rId1" Type="http://schemas.openxmlformats.org/officeDocument/2006/relationships/tags" Target="../tags/tag72.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 Type="http://schemas.openxmlformats.org/officeDocument/2006/relationships/tags" Target="../tags/tag73.xml"/><Relationship Id="rId2" Type="http://schemas.openxmlformats.org/officeDocument/2006/relationships/tags" Target="../tags/tag74.xml"/><Relationship Id="rId3" Type="http://schemas.openxmlformats.org/officeDocument/2006/relationships/tags" Target="../tags/tag75.xml"/><Relationship Id="rId4" Type="http://schemas.openxmlformats.org/officeDocument/2006/relationships/tags" Target="../tags/tag76.xml"/><Relationship Id="rId5" Type="http://schemas.openxmlformats.org/officeDocument/2006/relationships/tags" Target="../tags/tag77.xml"/><Relationship Id="rId6" Type="http://schemas.openxmlformats.org/officeDocument/2006/relationships/tags" Target="../tags/tag78.xml"/><Relationship Id="rId7" Type="http://schemas.openxmlformats.org/officeDocument/2006/relationships/slideLayout" Target="../slideLayouts/slideLayout2.xml"/><Relationship Id="rId8" Type="http://schemas.openxmlformats.org/officeDocument/2006/relationships/image" Target="../media/image16.jpeg"/><Relationship Id="rId9" Type="http://schemas.openxmlformats.org/officeDocument/2006/relationships/image" Target="../media/image5.png"/><Relationship Id="rId10"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tags" Target="../tags/tag10.xml"/><Relationship Id="rId7" Type="http://schemas.openxmlformats.org/officeDocument/2006/relationships/tags" Target="../tags/tag11.xml"/><Relationship Id="rId8" Type="http://schemas.openxmlformats.org/officeDocument/2006/relationships/tags" Target="../tags/tag12.xml"/><Relationship Id="rId9" Type="http://schemas.openxmlformats.org/officeDocument/2006/relationships/slideLayout" Target="../slideLayouts/slideLayout46.xml"/><Relationship Id="rId10" Type="http://schemas.openxmlformats.org/officeDocument/2006/relationships/image" Target="../media/image5.png"/><Relationship Id="rId1" Type="http://schemas.openxmlformats.org/officeDocument/2006/relationships/tags" Target="../tags/tag5.xml"/><Relationship Id="rId2"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slideLayout" Target="../slideLayouts/slideLayout57.xml"/><Relationship Id="rId6" Type="http://schemas.openxmlformats.org/officeDocument/2006/relationships/image" Target="../media/image5.png"/><Relationship Id="rId7" Type="http://schemas.openxmlformats.org/officeDocument/2006/relationships/image" Target="../media/image7.png"/><Relationship Id="rId1" Type="http://schemas.openxmlformats.org/officeDocument/2006/relationships/tags" Target="../tags/tag13.xml"/><Relationship Id="rId2" Type="http://schemas.openxmlformats.org/officeDocument/2006/relationships/tags" Target="../tags/tag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9.png"/><Relationship Id="rId1" Type="http://schemas.openxmlformats.org/officeDocument/2006/relationships/tags" Target="../tags/tag17.x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Photo_page titre.tif"/>
          <p:cNvPicPr>
            <a:picLocks noChangeAspect="1"/>
          </p:cNvPicPr>
          <p:nvPr>
            <p:custDataLst>
              <p:tags r:id="rId1"/>
            </p:custDataLst>
          </p:nvPr>
        </p:nvPicPr>
        <p:blipFill rotWithShape="1">
          <a:blip r:embed="rId7" cstate="email"/>
          <a:srcRect/>
          <a:stretch/>
        </p:blipFill>
        <p:spPr>
          <a:xfrm>
            <a:off x="0" y="0"/>
            <a:ext cx="9360000" cy="6911115"/>
          </a:xfrm>
          <a:prstGeom prst="rect">
            <a:avLst/>
          </a:prstGeom>
        </p:spPr>
      </p:pic>
      <p:sp>
        <p:nvSpPr>
          <p:cNvPr id="6" name="Titre 1"/>
          <p:cNvSpPr txBox="1">
            <a:spLocks/>
          </p:cNvSpPr>
          <p:nvPr>
            <p:custDataLst>
              <p:tags r:id="rId2"/>
            </p:custDataLst>
          </p:nvPr>
        </p:nvSpPr>
        <p:spPr>
          <a:xfrm>
            <a:off x="467544" y="133856"/>
            <a:ext cx="6048672" cy="6751528"/>
          </a:xfrm>
          <a:prstGeom prst="rect">
            <a:avLst/>
          </a:prstGeom>
        </p:spPr>
        <p:txBody>
          <a:bodyPr vert="horz" lIns="91440" tIns="45720" rIns="91440" bIns="45720" rtlCol="0" anchor="ctr">
            <a:noAutofit/>
          </a:bodyPr>
          <a:lstStyle/>
          <a:p>
            <a:pPr>
              <a:spcBef>
                <a:spcPct val="0"/>
              </a:spcBef>
              <a:defRPr/>
            </a:pPr>
            <a:r>
              <a:rPr lang="en-CA" sz="4000" dirty="0" smtClean="0">
                <a:solidFill>
                  <a:srgbClr val="E2007A"/>
                </a:solidFill>
                <a:latin typeface="Cooper Black" pitchFamily="18" charset="0"/>
                <a:ea typeface="+mj-ea"/>
                <a:cs typeface="+mj-cs"/>
              </a:rPr>
              <a:t>Respecting </a:t>
            </a:r>
          </a:p>
          <a:p>
            <a:pPr>
              <a:spcBef>
                <a:spcPct val="0"/>
              </a:spcBef>
              <a:defRPr/>
            </a:pPr>
            <a:r>
              <a:rPr lang="en-CA" sz="4000" dirty="0" smtClean="0">
                <a:solidFill>
                  <a:srgbClr val="E2007A"/>
                </a:solidFill>
                <a:latin typeface="Cooper Black" pitchFamily="18" charset="0"/>
                <a:ea typeface="+mj-ea"/>
                <a:cs typeface="+mj-cs"/>
              </a:rPr>
              <a:t>the child</a:t>
            </a:r>
          </a:p>
          <a:p>
            <a:pPr>
              <a:spcBef>
                <a:spcPct val="0"/>
              </a:spcBef>
              <a:defRPr/>
            </a:pPr>
            <a:r>
              <a:rPr lang="en-CA" sz="3200" i="1" dirty="0" smtClean="0">
                <a:solidFill>
                  <a:srgbClr val="E2007A"/>
                </a:solidFill>
                <a:latin typeface="Cooper Black" pitchFamily="18" charset="0"/>
                <a:ea typeface="+mj-ea"/>
                <a:cs typeface="+mj-cs"/>
              </a:rPr>
              <a:t>A mandatory</a:t>
            </a:r>
          </a:p>
          <a:p>
            <a:pPr>
              <a:spcBef>
                <a:spcPct val="0"/>
              </a:spcBef>
              <a:defRPr/>
            </a:pPr>
            <a:r>
              <a:rPr lang="en-CA" sz="3200" i="1" dirty="0" smtClean="0">
                <a:solidFill>
                  <a:srgbClr val="E2007A"/>
                </a:solidFill>
                <a:latin typeface="Cooper Black" pitchFamily="18" charset="0"/>
                <a:ea typeface="+mj-ea"/>
                <a:cs typeface="+mj-cs"/>
              </a:rPr>
              <a:t> mission</a:t>
            </a:r>
          </a:p>
          <a:p>
            <a:pPr>
              <a:spcBef>
                <a:spcPct val="0"/>
              </a:spcBef>
              <a:defRPr/>
            </a:pPr>
            <a:endParaRPr lang="en-CA" sz="2800" dirty="0" smtClean="0">
              <a:solidFill>
                <a:srgbClr val="E2007A"/>
              </a:solidFill>
              <a:latin typeface="Cooper Black" pitchFamily="18" charset="0"/>
              <a:ea typeface="+mj-ea"/>
              <a:cs typeface="+mj-cs"/>
            </a:endParaRPr>
          </a:p>
          <a:p>
            <a:pPr>
              <a:spcBef>
                <a:spcPct val="0"/>
              </a:spcBef>
              <a:defRPr/>
            </a:pPr>
            <a:endParaRPr lang="en-CA" sz="2800" dirty="0">
              <a:solidFill>
                <a:srgbClr val="E2007A"/>
              </a:solidFill>
              <a:latin typeface="Cooper Black" pitchFamily="18" charset="0"/>
              <a:ea typeface="+mj-ea"/>
              <a:cs typeface="+mj-cs"/>
            </a:endParaRPr>
          </a:p>
          <a:p>
            <a:pPr>
              <a:spcBef>
                <a:spcPct val="0"/>
              </a:spcBef>
              <a:defRPr/>
            </a:pPr>
            <a:endParaRPr lang="en-CA" sz="2800" dirty="0">
              <a:solidFill>
                <a:srgbClr val="E2007A"/>
              </a:solidFill>
              <a:latin typeface="Cooper Black" pitchFamily="18" charset="0"/>
              <a:ea typeface="+mj-ea"/>
              <a:cs typeface="+mj-cs"/>
            </a:endParaRPr>
          </a:p>
          <a:p>
            <a:pPr>
              <a:spcBef>
                <a:spcPct val="0"/>
              </a:spcBef>
              <a:defRPr/>
            </a:pPr>
            <a:r>
              <a:rPr lang="en-US" sz="3600" dirty="0" smtClean="0">
                <a:solidFill>
                  <a:srgbClr val="0086CB"/>
                </a:solidFill>
                <a:latin typeface="Cooper Black" pitchFamily="18" charset="0"/>
                <a:ea typeface="+mj-ea"/>
                <a:cs typeface="+mj-cs"/>
              </a:rPr>
              <a:t/>
            </a:r>
            <a:br>
              <a:rPr lang="en-US" sz="3600" dirty="0" smtClean="0">
                <a:solidFill>
                  <a:srgbClr val="0086CB"/>
                </a:solidFill>
                <a:latin typeface="Cooper Black" pitchFamily="18" charset="0"/>
                <a:ea typeface="+mj-ea"/>
                <a:cs typeface="+mj-cs"/>
              </a:rPr>
            </a:br>
            <a:endParaRPr lang="en-US" sz="3600" dirty="0" smtClean="0">
              <a:solidFill>
                <a:srgbClr val="0086CB"/>
              </a:solidFill>
              <a:latin typeface="Cooper Black" pitchFamily="18" charset="0"/>
              <a:ea typeface="+mj-ea"/>
              <a:cs typeface="+mj-cs"/>
            </a:endParaRPr>
          </a:p>
          <a:p>
            <a:pPr>
              <a:spcBef>
                <a:spcPct val="0"/>
              </a:spcBef>
              <a:defRPr/>
            </a:pPr>
            <a:endParaRPr lang="en-US" sz="3600" dirty="0" smtClean="0">
              <a:solidFill>
                <a:srgbClr val="0086CB"/>
              </a:solidFill>
              <a:latin typeface="Cooper Black" pitchFamily="18" charset="0"/>
              <a:ea typeface="+mj-ea"/>
              <a:cs typeface="+mj-cs"/>
            </a:endParaRPr>
          </a:p>
          <a:p>
            <a:pPr lvl="0">
              <a:spcBef>
                <a:spcPct val="0"/>
              </a:spcBef>
              <a:defRPr/>
            </a:pPr>
            <a:r>
              <a:rPr lang="en-US" sz="2400" b="1" dirty="0" smtClean="0">
                <a:latin typeface="HELVETICA" pitchFamily="34" charset="0"/>
                <a:cs typeface="HELVETICA" pitchFamily="34" charset="0"/>
              </a:rPr>
              <a:t>Dr</a:t>
            </a:r>
            <a:r>
              <a:rPr lang="en-US" sz="2400" b="1" dirty="0">
                <a:latin typeface="HELVETICA" pitchFamily="34" charset="0"/>
                <a:cs typeface="HELVETICA" pitchFamily="34" charset="0"/>
              </a:rPr>
              <a:t>. Gilles Julien, </a:t>
            </a:r>
            <a:r>
              <a:rPr lang="en-US" sz="2400" b="1" dirty="0" smtClean="0">
                <a:latin typeface="HELVETICA" pitchFamily="34" charset="0"/>
                <a:cs typeface="HELVETICA" pitchFamily="34" charset="0"/>
              </a:rPr>
              <a:t>MD, social pediatrician</a:t>
            </a:r>
          </a:p>
          <a:p>
            <a:pPr lvl="0">
              <a:spcBef>
                <a:spcPct val="0"/>
              </a:spcBef>
              <a:defRPr/>
            </a:pPr>
            <a:r>
              <a:rPr lang="en-US" sz="2400" b="1" dirty="0" smtClean="0">
                <a:latin typeface="HELVETICA" pitchFamily="34" charset="0"/>
                <a:cs typeface="HELVETICA" pitchFamily="34" charset="0"/>
              </a:rPr>
              <a:t>Vancouver 2016</a:t>
            </a:r>
            <a:endParaRPr lang="en-US" sz="2400" b="1" dirty="0">
              <a:latin typeface="HELVETICA" pitchFamily="34" charset="0"/>
              <a:cs typeface="HELVETICA" pitchFamily="34" charset="0"/>
            </a:endParaRPr>
          </a:p>
        </p:txBody>
      </p:sp>
      <p:sp>
        <p:nvSpPr>
          <p:cNvPr id="8" name="Espace réservé du contenu 5"/>
          <p:cNvSpPr txBox="1">
            <a:spLocks/>
          </p:cNvSpPr>
          <p:nvPr>
            <p:custDataLst>
              <p:tags r:id="rId3"/>
            </p:custDataLst>
          </p:nvPr>
        </p:nvSpPr>
        <p:spPr>
          <a:xfrm>
            <a:off x="698910" y="4509120"/>
            <a:ext cx="8229600" cy="632048"/>
          </a:xfrm>
          <a:prstGeom prst="rect">
            <a:avLst/>
          </a:prstGeom>
        </p:spPr>
        <p:txBody>
          <a:bodyPr vert="horz" lIns="91440" tIns="45720" rIns="91440" bIns="45720" rtlCol="0">
            <a:normAutofit/>
          </a:bodyPr>
          <a:lstStyle/>
          <a:p>
            <a:pPr marL="1588" marR="0" lvl="0" indent="-1588"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A" sz="2400" b="0" i="0" u="none" strike="noStrike" kern="1200" cap="none" spc="0" normalizeH="0" baseline="0" noProof="0" dirty="0">
              <a:ln>
                <a:noFill/>
              </a:ln>
              <a:effectLst>
                <a:outerShdw blurRad="38100" dist="38100" dir="2700000" algn="tl">
                  <a:srgbClr val="000000">
                    <a:alpha val="43137"/>
                  </a:srgbClr>
                </a:outerShdw>
              </a:effectLst>
              <a:uLnTx/>
              <a:uFillTx/>
              <a:latin typeface="HELVETICA" pitchFamily="34" charset="0"/>
              <a:cs typeface="HELVETICA" pitchFamily="34" charset="0"/>
            </a:endParaRPr>
          </a:p>
        </p:txBody>
      </p:sp>
      <p:pic>
        <p:nvPicPr>
          <p:cNvPr id="11" name="Image 10" descr="FDJ_logofinal_CMYK.png"/>
          <p:cNvPicPr>
            <a:picLocks noChangeAspect="1"/>
          </p:cNvPicPr>
          <p:nvPr>
            <p:custDataLst>
              <p:tags r:id="rId4"/>
            </p:custDataLst>
          </p:nvPr>
        </p:nvPicPr>
        <p:blipFill>
          <a:blip r:embed="rId8" cstate="email"/>
          <a:stretch>
            <a:fillRect/>
          </a:stretch>
        </p:blipFill>
        <p:spPr>
          <a:xfrm>
            <a:off x="8028384" y="5790915"/>
            <a:ext cx="720000" cy="7344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4997152"/>
          </a:xfrm>
        </p:spPr>
        <p:txBody>
          <a:bodyPr>
            <a:normAutofit/>
          </a:bodyPr>
          <a:lstStyle/>
          <a:p>
            <a:pPr marL="457200" indent="-457200">
              <a:lnSpc>
                <a:spcPct val="120000"/>
              </a:lnSpc>
              <a:buFont typeface="+mj-lt"/>
              <a:buAutoNum type="arabicPeriod" startAt="2"/>
            </a:pPr>
            <a:r>
              <a:rPr lang="fr-FR" u="sng" dirty="0" err="1" smtClean="0">
                <a:latin typeface="Helvetica"/>
                <a:cs typeface="Helvetica"/>
              </a:rPr>
              <a:t>Rights</a:t>
            </a:r>
            <a:r>
              <a:rPr lang="fr-FR" u="sng" dirty="0" smtClean="0">
                <a:latin typeface="Helvetica"/>
                <a:cs typeface="Helvetica"/>
              </a:rPr>
              <a:t> </a:t>
            </a:r>
            <a:r>
              <a:rPr lang="fr-FR" u="sng" dirty="0" err="1" smtClean="0">
                <a:latin typeface="Helvetica"/>
                <a:cs typeface="Helvetica"/>
              </a:rPr>
              <a:t>regarding</a:t>
            </a:r>
            <a:r>
              <a:rPr lang="fr-FR" u="sng" dirty="0" smtClean="0">
                <a:latin typeface="Helvetica"/>
                <a:cs typeface="Helvetica"/>
              </a:rPr>
              <a:t> social, </a:t>
            </a:r>
            <a:r>
              <a:rPr lang="fr-FR" u="sng" dirty="0" err="1" smtClean="0">
                <a:latin typeface="Helvetica"/>
                <a:cs typeface="Helvetica"/>
              </a:rPr>
              <a:t>economic</a:t>
            </a:r>
            <a:r>
              <a:rPr lang="fr-FR" u="sng" dirty="0" smtClean="0">
                <a:latin typeface="Helvetica"/>
                <a:cs typeface="Helvetica"/>
              </a:rPr>
              <a:t> and cultural </a:t>
            </a:r>
            <a:r>
              <a:rPr lang="fr-FR" u="sng" dirty="0" err="1" smtClean="0">
                <a:latin typeface="Helvetica"/>
                <a:cs typeface="Helvetica"/>
              </a:rPr>
              <a:t>needs</a:t>
            </a:r>
            <a:r>
              <a:rPr lang="fr-FR" dirty="0" smtClean="0">
                <a:latin typeface="Helvetica"/>
                <a:cs typeface="Helvetica"/>
              </a:rPr>
              <a:t>:</a:t>
            </a:r>
          </a:p>
          <a:p>
            <a:pPr lvl="2">
              <a:lnSpc>
                <a:spcPct val="120000"/>
              </a:lnSpc>
            </a:pPr>
            <a:r>
              <a:rPr lang="fr-FR" sz="2200" dirty="0" err="1" smtClean="0">
                <a:latin typeface="Helvetica"/>
                <a:cs typeface="Helvetica"/>
              </a:rPr>
              <a:t>Knowledge</a:t>
            </a:r>
            <a:r>
              <a:rPr lang="fr-FR" sz="2200" dirty="0" smtClean="0">
                <a:latin typeface="Helvetica"/>
                <a:cs typeface="Helvetica"/>
              </a:rPr>
              <a:t> of and respect for </a:t>
            </a:r>
            <a:r>
              <a:rPr lang="fr-FR" sz="2200" dirty="0" err="1" smtClean="0">
                <a:latin typeface="Helvetica"/>
                <a:cs typeface="Helvetica"/>
              </a:rPr>
              <a:t>own</a:t>
            </a:r>
            <a:r>
              <a:rPr lang="fr-FR" sz="2200" dirty="0" smtClean="0">
                <a:latin typeface="Helvetica"/>
                <a:cs typeface="Helvetica"/>
              </a:rPr>
              <a:t> </a:t>
            </a:r>
            <a:r>
              <a:rPr lang="fr-FR" sz="2200" dirty="0" err="1" smtClean="0">
                <a:latin typeface="Helvetica"/>
                <a:cs typeface="Helvetica"/>
              </a:rPr>
              <a:t>language</a:t>
            </a:r>
            <a:r>
              <a:rPr lang="fr-FR" sz="2200" dirty="0" smtClean="0">
                <a:latin typeface="Helvetica"/>
                <a:cs typeface="Helvetica"/>
              </a:rPr>
              <a:t>, religion and culture</a:t>
            </a:r>
          </a:p>
          <a:p>
            <a:pPr lvl="2">
              <a:lnSpc>
                <a:spcPct val="120000"/>
              </a:lnSpc>
            </a:pPr>
            <a:r>
              <a:rPr lang="fr-FR" sz="2200" dirty="0" smtClean="0">
                <a:latin typeface="Helvetica"/>
                <a:cs typeface="Helvetica"/>
              </a:rPr>
              <a:t>Stable </a:t>
            </a:r>
            <a:r>
              <a:rPr lang="fr-FR" sz="2200" dirty="0" err="1" smtClean="0">
                <a:latin typeface="Helvetica"/>
                <a:cs typeface="Helvetica"/>
              </a:rPr>
              <a:t>economic</a:t>
            </a:r>
            <a:r>
              <a:rPr lang="fr-FR" sz="2200" dirty="0" smtClean="0">
                <a:latin typeface="Helvetica"/>
                <a:cs typeface="Helvetica"/>
              </a:rPr>
              <a:t> </a:t>
            </a:r>
            <a:r>
              <a:rPr lang="fr-FR" sz="2200" dirty="0" err="1" smtClean="0">
                <a:latin typeface="Helvetica"/>
                <a:cs typeface="Helvetica"/>
              </a:rPr>
              <a:t>environment</a:t>
            </a:r>
            <a:endParaRPr lang="fr-FR" sz="2200" dirty="0" smtClean="0">
              <a:latin typeface="Helvetica"/>
              <a:cs typeface="Helvetica"/>
            </a:endParaRPr>
          </a:p>
          <a:p>
            <a:pPr lvl="2">
              <a:lnSpc>
                <a:spcPct val="120000"/>
              </a:lnSpc>
            </a:pPr>
            <a:r>
              <a:rPr lang="fr-FR" sz="2200" dirty="0" smtClean="0">
                <a:latin typeface="Helvetica"/>
                <a:cs typeface="Helvetica"/>
              </a:rPr>
              <a:t>Recognition of and respect of </a:t>
            </a:r>
            <a:r>
              <a:rPr lang="fr-FR" sz="2200" dirty="0" err="1" smtClean="0">
                <a:latin typeface="Helvetica"/>
                <a:cs typeface="Helvetica"/>
              </a:rPr>
              <a:t>emerging</a:t>
            </a:r>
            <a:r>
              <a:rPr lang="fr-FR" sz="2200" dirty="0" smtClean="0">
                <a:latin typeface="Helvetica"/>
                <a:cs typeface="Helvetica"/>
              </a:rPr>
              <a:t> </a:t>
            </a:r>
            <a:r>
              <a:rPr lang="fr-FR" sz="2200" dirty="0" err="1" smtClean="0">
                <a:latin typeface="Helvetica"/>
                <a:cs typeface="Helvetica"/>
              </a:rPr>
              <a:t>competencies</a:t>
            </a:r>
            <a:endParaRPr lang="fr-FR" sz="2200" dirty="0" smtClean="0">
              <a:latin typeface="Helvetica"/>
              <a:cs typeface="Helvetica"/>
            </a:endParaRPr>
          </a:p>
          <a:p>
            <a:pPr lvl="2">
              <a:lnSpc>
                <a:spcPct val="120000"/>
              </a:lnSpc>
            </a:pPr>
            <a:r>
              <a:rPr lang="fr-FR" sz="2200" dirty="0" smtClean="0">
                <a:latin typeface="Helvetica"/>
                <a:cs typeface="Helvetica"/>
              </a:rPr>
              <a:t>Access to </a:t>
            </a:r>
            <a:r>
              <a:rPr lang="fr-FR" sz="2200" dirty="0" err="1" smtClean="0">
                <a:latin typeface="Helvetica"/>
                <a:cs typeface="Helvetica"/>
              </a:rPr>
              <a:t>appropriate</a:t>
            </a:r>
            <a:r>
              <a:rPr lang="fr-FR" sz="2200" dirty="0" smtClean="0">
                <a:latin typeface="Helvetica"/>
                <a:cs typeface="Helvetica"/>
              </a:rPr>
              <a:t> guidance and support</a:t>
            </a:r>
          </a:p>
          <a:p>
            <a:pPr lvl="2">
              <a:lnSpc>
                <a:spcPct val="120000"/>
              </a:lnSpc>
            </a:pPr>
            <a:r>
              <a:rPr lang="fr-FR" sz="2200" dirty="0" smtClean="0">
                <a:latin typeface="Helvetica"/>
                <a:cs typeface="Helvetica"/>
              </a:rPr>
              <a:t>Access to </a:t>
            </a:r>
            <a:r>
              <a:rPr lang="fr-FR" sz="2200" dirty="0" err="1" smtClean="0">
                <a:latin typeface="Helvetica"/>
                <a:cs typeface="Helvetica"/>
              </a:rPr>
              <a:t>play</a:t>
            </a:r>
            <a:r>
              <a:rPr lang="fr-FR" sz="2200" dirty="0" smtClean="0">
                <a:latin typeface="Helvetica"/>
                <a:cs typeface="Helvetica"/>
              </a:rPr>
              <a:t> and </a:t>
            </a:r>
            <a:r>
              <a:rPr lang="fr-FR" sz="2200" dirty="0" err="1" smtClean="0">
                <a:latin typeface="Helvetica"/>
                <a:cs typeface="Helvetica"/>
              </a:rPr>
              <a:t>friendship</a:t>
            </a:r>
            <a:endParaRPr lang="fr-FR" sz="2200" dirty="0" smtClean="0">
              <a:latin typeface="Helvetica"/>
              <a:cs typeface="Helvetica"/>
            </a:endParaRPr>
          </a:p>
          <a:p>
            <a:pPr lvl="2">
              <a:lnSpc>
                <a:spcPct val="120000"/>
              </a:lnSpc>
            </a:pPr>
            <a:r>
              <a:rPr lang="fr-FR" sz="2200" dirty="0" smtClean="0">
                <a:latin typeface="Helvetica"/>
                <a:cs typeface="Helvetica"/>
              </a:rPr>
              <a:t>Respect for </a:t>
            </a:r>
            <a:r>
              <a:rPr lang="fr-FR" sz="2200" dirty="0" err="1" smtClean="0">
                <a:latin typeface="Helvetica"/>
                <a:cs typeface="Helvetica"/>
              </a:rPr>
              <a:t>privacy</a:t>
            </a:r>
            <a:endParaRPr lang="fr-FR" sz="2200" dirty="0" smtClean="0">
              <a:latin typeface="Helvetica"/>
              <a:cs typeface="Helvetica"/>
            </a:endParaRPr>
          </a:p>
          <a:p>
            <a:pPr lvl="2">
              <a:lnSpc>
                <a:spcPct val="120000"/>
              </a:lnSpc>
            </a:pPr>
            <a:r>
              <a:rPr lang="fr-FR" sz="2200" dirty="0" err="1" smtClean="0">
                <a:latin typeface="Helvetica"/>
                <a:cs typeface="Helvetica"/>
              </a:rPr>
              <a:t>Freedom</a:t>
            </a:r>
            <a:r>
              <a:rPr lang="fr-FR" sz="2200" dirty="0" smtClean="0">
                <a:latin typeface="Helvetica"/>
                <a:cs typeface="Helvetica"/>
              </a:rPr>
              <a:t> </a:t>
            </a:r>
            <a:r>
              <a:rPr lang="fr-FR" sz="2200" dirty="0" err="1" smtClean="0">
                <a:latin typeface="Helvetica"/>
                <a:cs typeface="Helvetica"/>
              </a:rPr>
              <a:t>from</a:t>
            </a:r>
            <a:r>
              <a:rPr lang="fr-FR" sz="2200" dirty="0" smtClean="0">
                <a:latin typeface="Helvetica"/>
                <a:cs typeface="Helvetica"/>
              </a:rPr>
              <a:t> discrimination and </a:t>
            </a:r>
            <a:r>
              <a:rPr lang="fr-FR" sz="2200" dirty="0" err="1" smtClean="0">
                <a:latin typeface="Helvetica"/>
                <a:cs typeface="Helvetica"/>
              </a:rPr>
              <a:t>prejudice</a:t>
            </a:r>
            <a:endParaRPr lang="fr-FR" sz="2200" dirty="0" smtClean="0">
              <a:latin typeface="Helvetica"/>
              <a:cs typeface="Helvetica"/>
            </a:endParaRPr>
          </a:p>
          <a:p>
            <a:pPr lvl="2"/>
            <a:endParaRPr lang="fr-FR" sz="2200" dirty="0">
              <a:latin typeface="Helvetica"/>
              <a:cs typeface="Helvetica"/>
            </a:endParaRPr>
          </a:p>
          <a:p>
            <a:pPr marL="548640" lvl="2" indent="0" algn="r">
              <a:buNone/>
            </a:pPr>
            <a:r>
              <a:rPr lang="fr-FR" sz="1900" dirty="0">
                <a:latin typeface="Helvetica"/>
                <a:cs typeface="Helvetica"/>
              </a:rPr>
              <a:t>(</a:t>
            </a:r>
            <a:r>
              <a:rPr lang="fr-FR" sz="1900" dirty="0" err="1">
                <a:latin typeface="Helvetica"/>
                <a:cs typeface="Helvetica"/>
              </a:rPr>
              <a:t>Adapted</a:t>
            </a:r>
            <a:r>
              <a:rPr lang="fr-FR" sz="1900" dirty="0">
                <a:latin typeface="Helvetica"/>
                <a:cs typeface="Helvetica"/>
              </a:rPr>
              <a:t> </a:t>
            </a:r>
            <a:r>
              <a:rPr lang="fr-FR" sz="1900" dirty="0" err="1">
                <a:latin typeface="Helvetica"/>
                <a:cs typeface="Helvetica"/>
              </a:rPr>
              <a:t>from</a:t>
            </a:r>
            <a:r>
              <a:rPr lang="fr-FR" sz="1900" dirty="0">
                <a:latin typeface="Helvetica"/>
                <a:cs typeface="Helvetica"/>
              </a:rPr>
              <a:t> P.A. Gorski)</a:t>
            </a:r>
          </a:p>
          <a:p>
            <a:pPr marL="548640" lvl="2" indent="0" algn="r">
              <a:buNone/>
            </a:pPr>
            <a:endParaRPr lang="fr-FR" sz="2200" dirty="0">
              <a:latin typeface="Helvetica"/>
              <a:cs typeface="Helvetica"/>
            </a:endParaRPr>
          </a:p>
        </p:txBody>
      </p:sp>
      <p:sp>
        <p:nvSpPr>
          <p:cNvPr id="5" name="Titre 1"/>
          <p:cNvSpPr>
            <a:spLocks noGrp="1"/>
          </p:cNvSpPr>
          <p:nvPr>
            <p:ph type="title"/>
          </p:nvPr>
        </p:nvSpPr>
        <p:spPr>
          <a:xfrm>
            <a:off x="446856" y="260648"/>
            <a:ext cx="8229600" cy="990600"/>
          </a:xfrm>
        </p:spPr>
        <p:txBody>
          <a:bodyPr>
            <a:normAutofit/>
          </a:bodyPr>
          <a:lstStyle/>
          <a:p>
            <a:r>
              <a:rPr lang="fr-FR" sz="3000" dirty="0" smtClean="0">
                <a:latin typeface="Helvetica"/>
                <a:cs typeface="Helvetica"/>
              </a:rPr>
              <a:t>HOW TO PREVENT THIS EPIDEMIC ?</a:t>
            </a:r>
            <a:endParaRPr lang="fr-FR" sz="3000" dirty="0">
              <a:latin typeface="Helvetica"/>
              <a:cs typeface="Helvetica"/>
            </a:endParaRPr>
          </a:p>
        </p:txBody>
      </p:sp>
      <p:sp>
        <p:nvSpPr>
          <p:cNvPr id="7" name="Espace réservé du pied de page 8"/>
          <p:cNvSpPr>
            <a:spLocks noGrp="1"/>
          </p:cNvSpPr>
          <p:nvPr>
            <p:ph type="ftr" sz="quarter" idx="11"/>
            <p:custDataLst>
              <p:tags r:id="rId1"/>
            </p:custDataLst>
          </p:nvPr>
        </p:nvSpPr>
        <p:spPr>
          <a:xfrm>
            <a:off x="683568" y="6376243"/>
            <a:ext cx="4968552" cy="365125"/>
          </a:xfrm>
        </p:spPr>
        <p:txBody>
          <a:bodyPr/>
          <a:lstStyle/>
          <a:p>
            <a:pPr algn="l"/>
            <a:r>
              <a:rPr lang="fr-CA" sz="1100" dirty="0" smtClean="0">
                <a:solidFill>
                  <a:srgbClr val="292934"/>
                </a:solidFill>
                <a:latin typeface="HELVETICA" pitchFamily="34" charset="0"/>
                <a:cs typeface="HELVETICA" pitchFamily="34" charset="0"/>
              </a:rPr>
              <a:t>© All </a:t>
            </a:r>
            <a:r>
              <a:rPr lang="fr-CA" sz="1100" dirty="0" err="1" smtClean="0">
                <a:solidFill>
                  <a:srgbClr val="292934"/>
                </a:solidFill>
                <a:latin typeface="HELVETICA" pitchFamily="34" charset="0"/>
                <a:cs typeface="HELVETICA" pitchFamily="34" charset="0"/>
              </a:rPr>
              <a:t>rights</a:t>
            </a:r>
            <a:r>
              <a:rPr lang="fr-CA" sz="1100" dirty="0" smtClean="0">
                <a:solidFill>
                  <a:srgbClr val="292934"/>
                </a:solidFill>
                <a:latin typeface="HELVETICA" pitchFamily="34" charset="0"/>
                <a:cs typeface="HELVETICA" pitchFamily="34" charset="0"/>
              </a:rPr>
              <a:t> </a:t>
            </a:r>
            <a:r>
              <a:rPr lang="fr-CA" sz="1100" dirty="0" err="1" smtClean="0">
                <a:solidFill>
                  <a:srgbClr val="292934"/>
                </a:solidFill>
                <a:latin typeface="HELVETICA" pitchFamily="34" charset="0"/>
                <a:cs typeface="HELVETICA" pitchFamily="34" charset="0"/>
              </a:rPr>
              <a:t>reserved</a:t>
            </a:r>
            <a:r>
              <a:rPr lang="fr-CA" sz="1100" dirty="0" smtClean="0">
                <a:solidFill>
                  <a:srgbClr val="292934"/>
                </a:solidFill>
                <a:latin typeface="HELVETICA" pitchFamily="34" charset="0"/>
                <a:cs typeface="HELVETICA" pitchFamily="34" charset="0"/>
              </a:rPr>
              <a:t>, Fondation Dr Julien 2016</a:t>
            </a:r>
            <a:endParaRPr lang="fr-CA" sz="1100" dirty="0">
              <a:solidFill>
                <a:srgbClr val="292934"/>
              </a:solidFill>
              <a:latin typeface="HELVETICA" pitchFamily="34" charset="0"/>
              <a:cs typeface="HELVETICA" pitchFamily="34" charset="0"/>
            </a:endParaRPr>
          </a:p>
        </p:txBody>
      </p:sp>
    </p:spTree>
    <p:extLst>
      <p:ext uri="{BB962C8B-B14F-4D97-AF65-F5344CB8AC3E}">
        <p14:creationId xmlns:p14="http://schemas.microsoft.com/office/powerpoint/2010/main" val="138216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600200"/>
            <a:ext cx="7632848" cy="4876800"/>
          </a:xfrm>
        </p:spPr>
        <p:txBody>
          <a:bodyPr/>
          <a:lstStyle/>
          <a:p>
            <a:pPr marL="514350" indent="-514350">
              <a:buFont typeface="+mj-lt"/>
              <a:buAutoNum type="arabicPeriod" startAt="3"/>
            </a:pPr>
            <a:r>
              <a:rPr lang="fr-FR" sz="2600" u="sng" dirty="0" err="1" smtClean="0"/>
              <a:t>Rights</a:t>
            </a:r>
            <a:r>
              <a:rPr lang="fr-FR" sz="2600" u="sng" dirty="0" smtClean="0"/>
              <a:t> </a:t>
            </a:r>
            <a:r>
              <a:rPr lang="fr-FR" sz="2600" u="sng" dirty="0" err="1" smtClean="0"/>
              <a:t>reagarding</a:t>
            </a:r>
            <a:r>
              <a:rPr lang="fr-FR" sz="2600" u="sng" dirty="0" smtClean="0"/>
              <a:t> </a:t>
            </a:r>
            <a:r>
              <a:rPr lang="fr-FR" sz="2600" u="sng" dirty="0" err="1" smtClean="0"/>
              <a:t>intellectual</a:t>
            </a:r>
            <a:r>
              <a:rPr lang="fr-FR" sz="2600" u="sng" dirty="0" smtClean="0"/>
              <a:t>, </a:t>
            </a:r>
            <a:r>
              <a:rPr lang="fr-FR" sz="2600" u="sng" dirty="0" err="1" smtClean="0"/>
              <a:t>psychological</a:t>
            </a:r>
            <a:r>
              <a:rPr lang="fr-FR" sz="2600" u="sng" dirty="0" smtClean="0"/>
              <a:t> and </a:t>
            </a:r>
            <a:r>
              <a:rPr lang="fr-FR" sz="2600" u="sng" dirty="0" err="1" smtClean="0"/>
              <a:t>emotional</a:t>
            </a:r>
            <a:r>
              <a:rPr lang="fr-FR" sz="2600" u="sng" dirty="0" smtClean="0"/>
              <a:t> </a:t>
            </a:r>
            <a:r>
              <a:rPr lang="fr-FR" sz="2600" u="sng" dirty="0" err="1" smtClean="0"/>
              <a:t>needs</a:t>
            </a:r>
            <a:r>
              <a:rPr lang="fr-FR" sz="2600" dirty="0" smtClean="0"/>
              <a:t>:</a:t>
            </a:r>
            <a:endParaRPr lang="fr-FR" sz="2600" dirty="0"/>
          </a:p>
          <a:p>
            <a:pPr lvl="2">
              <a:lnSpc>
                <a:spcPct val="120000"/>
              </a:lnSpc>
            </a:pPr>
            <a:r>
              <a:rPr lang="fr-FR" sz="2400" dirty="0" smtClean="0"/>
              <a:t>Stable and </a:t>
            </a:r>
            <a:r>
              <a:rPr lang="fr-FR" sz="2400" dirty="0" err="1" smtClean="0"/>
              <a:t>loving</a:t>
            </a:r>
            <a:r>
              <a:rPr lang="fr-FR" sz="2400" dirty="0" smtClean="0"/>
              <a:t> </a:t>
            </a:r>
            <a:r>
              <a:rPr lang="fr-FR" sz="2400" dirty="0" err="1" smtClean="0"/>
              <a:t>family</a:t>
            </a:r>
            <a:r>
              <a:rPr lang="fr-FR" sz="2400" dirty="0" smtClean="0"/>
              <a:t> </a:t>
            </a:r>
            <a:r>
              <a:rPr lang="fr-FR" sz="2400" dirty="0" err="1" smtClean="0"/>
              <a:t>environment</a:t>
            </a:r>
            <a:endParaRPr lang="fr-FR" sz="2400" dirty="0" smtClean="0"/>
          </a:p>
          <a:p>
            <a:pPr lvl="2">
              <a:lnSpc>
                <a:spcPct val="120000"/>
              </a:lnSpc>
            </a:pPr>
            <a:r>
              <a:rPr lang="fr-FR" sz="2400" dirty="0" smtClean="0"/>
              <a:t>Access to </a:t>
            </a:r>
            <a:r>
              <a:rPr lang="fr-FR" sz="2400" dirty="0" err="1" smtClean="0"/>
              <a:t>education</a:t>
            </a:r>
            <a:endParaRPr lang="fr-FR" sz="2400" dirty="0" smtClean="0"/>
          </a:p>
          <a:p>
            <a:pPr lvl="2">
              <a:lnSpc>
                <a:spcPct val="120000"/>
              </a:lnSpc>
            </a:pPr>
            <a:r>
              <a:rPr lang="fr-FR" sz="2400" dirty="0" smtClean="0"/>
              <a:t>Access to </a:t>
            </a:r>
            <a:r>
              <a:rPr lang="fr-FR" sz="2400" dirty="0" err="1" smtClean="0"/>
              <a:t>age</a:t>
            </a:r>
            <a:r>
              <a:rPr lang="fr-FR" sz="2400" dirty="0" smtClean="0"/>
              <a:t> </a:t>
            </a:r>
            <a:r>
              <a:rPr lang="fr-FR" sz="2400" dirty="0" err="1" smtClean="0"/>
              <a:t>appropriate</a:t>
            </a:r>
            <a:r>
              <a:rPr lang="fr-FR" sz="2400" dirty="0" smtClean="0"/>
              <a:t> information, stimulation and </a:t>
            </a:r>
            <a:r>
              <a:rPr lang="fr-FR" sz="2400" dirty="0" err="1" smtClean="0"/>
              <a:t>opportunities</a:t>
            </a:r>
            <a:r>
              <a:rPr lang="fr-FR" sz="2400" dirty="0" smtClean="0"/>
              <a:t> to </a:t>
            </a:r>
            <a:r>
              <a:rPr lang="fr-FR" sz="2400" dirty="0" err="1" smtClean="0"/>
              <a:t>be</a:t>
            </a:r>
            <a:r>
              <a:rPr lang="fr-FR" sz="2400" dirty="0" smtClean="0"/>
              <a:t> </a:t>
            </a:r>
            <a:r>
              <a:rPr lang="fr-FR" sz="2400" dirty="0" err="1" smtClean="0"/>
              <a:t>listened</a:t>
            </a:r>
            <a:r>
              <a:rPr lang="fr-FR" sz="2400" dirty="0" smtClean="0"/>
              <a:t> to and </a:t>
            </a:r>
            <a:r>
              <a:rPr lang="fr-FR" sz="2400" dirty="0" err="1" smtClean="0"/>
              <a:t>taken</a:t>
            </a:r>
            <a:r>
              <a:rPr lang="fr-FR" sz="2400" dirty="0" smtClean="0"/>
              <a:t> </a:t>
            </a:r>
            <a:r>
              <a:rPr lang="fr-FR" sz="2400" dirty="0" err="1" smtClean="0"/>
              <a:t>seriously</a:t>
            </a:r>
            <a:endParaRPr lang="fr-FR" sz="2400" dirty="0" smtClean="0"/>
          </a:p>
          <a:p>
            <a:pPr lvl="2">
              <a:lnSpc>
                <a:spcPct val="120000"/>
              </a:lnSpc>
            </a:pPr>
            <a:endParaRPr lang="fr-FR" sz="2400" dirty="0" smtClean="0"/>
          </a:p>
          <a:p>
            <a:pPr marL="548640" lvl="2" indent="0" algn="r">
              <a:lnSpc>
                <a:spcPct val="120000"/>
              </a:lnSpc>
              <a:buNone/>
            </a:pPr>
            <a:r>
              <a:rPr lang="fr-FR" sz="1900" dirty="0">
                <a:latin typeface="Helvetica"/>
                <a:cs typeface="Helvetica"/>
              </a:rPr>
              <a:t>(</a:t>
            </a:r>
            <a:r>
              <a:rPr lang="fr-FR" sz="1900" dirty="0" err="1">
                <a:latin typeface="Helvetica"/>
                <a:cs typeface="Helvetica"/>
              </a:rPr>
              <a:t>Adapted</a:t>
            </a:r>
            <a:r>
              <a:rPr lang="fr-FR" sz="1900" dirty="0">
                <a:latin typeface="Helvetica"/>
                <a:cs typeface="Helvetica"/>
              </a:rPr>
              <a:t> </a:t>
            </a:r>
            <a:r>
              <a:rPr lang="fr-FR" sz="1900" dirty="0" err="1">
                <a:latin typeface="Helvetica"/>
                <a:cs typeface="Helvetica"/>
              </a:rPr>
              <a:t>from</a:t>
            </a:r>
            <a:r>
              <a:rPr lang="fr-FR" sz="1900" dirty="0">
                <a:latin typeface="Helvetica"/>
                <a:cs typeface="Helvetica"/>
              </a:rPr>
              <a:t> P.A. Gorski)</a:t>
            </a:r>
          </a:p>
          <a:p>
            <a:pPr marL="548640" lvl="2" indent="0" algn="r">
              <a:lnSpc>
                <a:spcPct val="120000"/>
              </a:lnSpc>
              <a:buNone/>
            </a:pPr>
            <a:endParaRPr lang="fr-FR" sz="2400" dirty="0"/>
          </a:p>
          <a:p>
            <a:pPr lvl="2">
              <a:lnSpc>
                <a:spcPct val="120000"/>
              </a:lnSpc>
            </a:pPr>
            <a:endParaRPr lang="fr-FR" sz="2400" dirty="0" smtClean="0"/>
          </a:p>
          <a:p>
            <a:endParaRPr lang="fr-FR" dirty="0"/>
          </a:p>
        </p:txBody>
      </p:sp>
      <p:sp>
        <p:nvSpPr>
          <p:cNvPr id="5" name="Titre 1"/>
          <p:cNvSpPr>
            <a:spLocks noGrp="1"/>
          </p:cNvSpPr>
          <p:nvPr>
            <p:ph type="title"/>
          </p:nvPr>
        </p:nvSpPr>
        <p:spPr>
          <a:xfrm>
            <a:off x="446856" y="260648"/>
            <a:ext cx="8229600" cy="990600"/>
          </a:xfrm>
        </p:spPr>
        <p:txBody>
          <a:bodyPr>
            <a:normAutofit/>
          </a:bodyPr>
          <a:lstStyle/>
          <a:p>
            <a:r>
              <a:rPr lang="fr-FR" sz="3000" dirty="0" smtClean="0">
                <a:latin typeface="Helvetica"/>
                <a:cs typeface="Helvetica"/>
              </a:rPr>
              <a:t>HOW TO PREVENT THIS EPIDEMIC ?</a:t>
            </a:r>
            <a:endParaRPr lang="fr-FR" sz="3000" dirty="0">
              <a:latin typeface="Helvetica"/>
              <a:cs typeface="Helvetica"/>
            </a:endParaRPr>
          </a:p>
        </p:txBody>
      </p:sp>
      <p:sp>
        <p:nvSpPr>
          <p:cNvPr id="7" name="Espace réservé du pied de page 8"/>
          <p:cNvSpPr>
            <a:spLocks noGrp="1"/>
          </p:cNvSpPr>
          <p:nvPr>
            <p:ph type="ftr" sz="quarter" idx="11"/>
            <p:custDataLst>
              <p:tags r:id="rId1"/>
            </p:custDataLst>
          </p:nvPr>
        </p:nvSpPr>
        <p:spPr>
          <a:xfrm>
            <a:off x="683568" y="6376243"/>
            <a:ext cx="4968552" cy="365125"/>
          </a:xfrm>
        </p:spPr>
        <p:txBody>
          <a:bodyPr/>
          <a:lstStyle/>
          <a:p>
            <a:pPr algn="l"/>
            <a:r>
              <a:rPr lang="fr-CA" sz="1100" dirty="0" smtClean="0">
                <a:solidFill>
                  <a:srgbClr val="292934"/>
                </a:solidFill>
                <a:latin typeface="HELVETICA" pitchFamily="34" charset="0"/>
                <a:cs typeface="HELVETICA" pitchFamily="34" charset="0"/>
              </a:rPr>
              <a:t>© All </a:t>
            </a:r>
            <a:r>
              <a:rPr lang="fr-CA" sz="1100" dirty="0" err="1" smtClean="0">
                <a:solidFill>
                  <a:srgbClr val="292934"/>
                </a:solidFill>
                <a:latin typeface="HELVETICA" pitchFamily="34" charset="0"/>
                <a:cs typeface="HELVETICA" pitchFamily="34" charset="0"/>
              </a:rPr>
              <a:t>rights</a:t>
            </a:r>
            <a:r>
              <a:rPr lang="fr-CA" sz="1100" dirty="0" smtClean="0">
                <a:solidFill>
                  <a:srgbClr val="292934"/>
                </a:solidFill>
                <a:latin typeface="HELVETICA" pitchFamily="34" charset="0"/>
                <a:cs typeface="HELVETICA" pitchFamily="34" charset="0"/>
              </a:rPr>
              <a:t> </a:t>
            </a:r>
            <a:r>
              <a:rPr lang="fr-CA" sz="1100" dirty="0" err="1" smtClean="0">
                <a:solidFill>
                  <a:srgbClr val="292934"/>
                </a:solidFill>
                <a:latin typeface="HELVETICA" pitchFamily="34" charset="0"/>
                <a:cs typeface="HELVETICA" pitchFamily="34" charset="0"/>
              </a:rPr>
              <a:t>reserved</a:t>
            </a:r>
            <a:r>
              <a:rPr lang="fr-CA" sz="1100" dirty="0" smtClean="0">
                <a:solidFill>
                  <a:srgbClr val="292934"/>
                </a:solidFill>
                <a:latin typeface="HELVETICA" pitchFamily="34" charset="0"/>
                <a:cs typeface="HELVETICA" pitchFamily="34" charset="0"/>
              </a:rPr>
              <a:t>, Fondation Dr Julien 2016</a:t>
            </a:r>
            <a:endParaRPr lang="fr-CA" sz="1100" dirty="0">
              <a:solidFill>
                <a:srgbClr val="292934"/>
              </a:solidFill>
              <a:latin typeface="HELVETICA" pitchFamily="34" charset="0"/>
              <a:cs typeface="HELVETICA" pitchFamily="34" charset="0"/>
            </a:endParaRPr>
          </a:p>
        </p:txBody>
      </p:sp>
    </p:spTree>
    <p:extLst>
      <p:ext uri="{BB962C8B-B14F-4D97-AF65-F5344CB8AC3E}">
        <p14:creationId xmlns:p14="http://schemas.microsoft.com/office/powerpoint/2010/main" val="1578069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1"/>
            </p:custDataLst>
          </p:nvPr>
        </p:nvSpPr>
        <p:spPr>
          <a:xfrm>
            <a:off x="1493658" y="5319211"/>
            <a:ext cx="6156684" cy="579146"/>
          </a:xfrm>
        </p:spPr>
        <p:txBody>
          <a:bodyPr/>
          <a:lstStyle/>
          <a:p>
            <a:pPr>
              <a:tabLst>
                <a:tab pos="5984081" algn="r"/>
              </a:tabLst>
            </a:pPr>
            <a:r>
              <a:rPr lang="fr-CA" sz="825" dirty="0">
                <a:solidFill>
                  <a:prstClr val="black">
                    <a:tint val="75000"/>
                  </a:prstClr>
                </a:solidFill>
              </a:rPr>
              <a:t>	</a:t>
            </a:r>
          </a:p>
        </p:txBody>
      </p:sp>
      <p:sp>
        <p:nvSpPr>
          <p:cNvPr id="6" name="Espace réservé du contenu 5"/>
          <p:cNvSpPr>
            <a:spLocks noGrp="1"/>
          </p:cNvSpPr>
          <p:nvPr>
            <p:ph idx="1"/>
            <p:custDataLst>
              <p:tags r:id="rId2"/>
            </p:custDataLst>
          </p:nvPr>
        </p:nvSpPr>
        <p:spPr>
          <a:xfrm>
            <a:off x="1493658" y="1498357"/>
            <a:ext cx="6172200" cy="2722731"/>
          </a:xfrm>
          <a:solidFill>
            <a:srgbClr val="009EE0"/>
          </a:solidFill>
        </p:spPr>
        <p:txBody>
          <a:bodyPr>
            <a:normAutofit/>
          </a:bodyPr>
          <a:lstStyle/>
          <a:p>
            <a:pPr marL="1191" indent="-1191">
              <a:buNone/>
            </a:pPr>
            <a:r>
              <a:rPr lang="en-CA" b="1" u="sng" dirty="0">
                <a:solidFill>
                  <a:schemeClr val="bg1"/>
                </a:solidFill>
                <a:latin typeface="HELVETICA" pitchFamily="34" charset="0"/>
                <a:cs typeface="HELVETICA" pitchFamily="34" charset="0"/>
              </a:rPr>
              <a:t>Creating a movement around children</a:t>
            </a:r>
            <a:r>
              <a:rPr lang="en-CA" b="1" dirty="0">
                <a:solidFill>
                  <a:schemeClr val="bg1"/>
                </a:solidFill>
                <a:latin typeface="HELVETICA" pitchFamily="34" charset="0"/>
                <a:cs typeface="HELVETICA" pitchFamily="34" charset="0"/>
              </a:rPr>
              <a:t> </a:t>
            </a:r>
            <a:r>
              <a:rPr lang="en-CA" dirty="0">
                <a:latin typeface="HELVETICA" pitchFamily="34" charset="0"/>
                <a:cs typeface="HELVETICA" pitchFamily="34" charset="0"/>
              </a:rPr>
              <a:t>and their families to ensure their optimal development. It implies active participation of the child, the family and other significant people in their lives in the aim to control toxic stressors. The community-based structure leverages interventions </a:t>
            </a:r>
            <a:r>
              <a:rPr lang="en-US" dirty="0">
                <a:latin typeface="HELVETICA" pitchFamily="34" charset="0"/>
                <a:cs typeface="HELVETICA" pitchFamily="34" charset="0"/>
              </a:rPr>
              <a:t>and facilitates resilience factors.</a:t>
            </a:r>
            <a:endParaRPr lang="fr-CA" dirty="0">
              <a:latin typeface="HELVETICA" pitchFamily="34" charset="0"/>
              <a:cs typeface="HELVETICA" pitchFamily="34" charset="0"/>
            </a:endParaRPr>
          </a:p>
          <a:p>
            <a:pPr marL="1191" indent="-1191">
              <a:buNone/>
            </a:pPr>
            <a:endParaRPr lang="fr-CA" dirty="0">
              <a:latin typeface="HELVETICA" pitchFamily="34" charset="0"/>
              <a:cs typeface="HELVETICA" pitchFamily="34" charset="0"/>
            </a:endParaRPr>
          </a:p>
          <a:p>
            <a:pPr marL="1191" indent="-1191">
              <a:buNone/>
            </a:pPr>
            <a:endParaRPr lang="fr-CA" dirty="0">
              <a:latin typeface="HELVETICA" pitchFamily="34" charset="0"/>
              <a:cs typeface="HELVETICA" pitchFamily="34" charset="0"/>
            </a:endParaRPr>
          </a:p>
        </p:txBody>
      </p:sp>
      <p:pic>
        <p:nvPicPr>
          <p:cNvPr id="8" name="Image 7" descr="FDJ_logofinal_CMYK.png"/>
          <p:cNvPicPr>
            <a:picLocks noChangeAspect="1"/>
          </p:cNvPicPr>
          <p:nvPr>
            <p:custDataLst>
              <p:tags r:id="rId3"/>
            </p:custDataLst>
          </p:nvPr>
        </p:nvPicPr>
        <p:blipFill>
          <a:blip r:embed="rId6" cstate="email"/>
          <a:stretch>
            <a:fillRect/>
          </a:stretch>
        </p:blipFill>
        <p:spPr>
          <a:xfrm>
            <a:off x="764409" y="5622830"/>
            <a:ext cx="540228" cy="551054"/>
          </a:xfrm>
          <a:prstGeom prst="rect">
            <a:avLst/>
          </a:prstGeom>
        </p:spPr>
      </p:pic>
      <p:sp>
        <p:nvSpPr>
          <p:cNvPr id="7" name="Espace réservé du pied de page 8"/>
          <p:cNvSpPr txBox="1">
            <a:spLocks/>
          </p:cNvSpPr>
          <p:nvPr>
            <p:custDataLst>
              <p:tags r:id="rId4"/>
            </p:custDataLst>
          </p:nvPr>
        </p:nvSpPr>
        <p:spPr>
          <a:xfrm>
            <a:off x="1871700" y="5624514"/>
            <a:ext cx="5994666" cy="273844"/>
          </a:xfrm>
          <a:prstGeom prst="rect">
            <a:avLst/>
          </a:prstGeom>
        </p:spPr>
        <p:txBody>
          <a:bodyPr vert="horz" lIns="68580" tIns="34290" rIns="68580" bIns="34290" rtlCol="0" anchor="ctr"/>
          <a:lstStyle/>
          <a:p>
            <a:pPr>
              <a:defRPr/>
            </a:pPr>
            <a:r>
              <a:rPr lang="fr-CA" sz="825">
                <a:solidFill>
                  <a:prstClr val="black">
                    <a:tint val="75000"/>
                  </a:prstClr>
                </a:solidFill>
                <a:latin typeface="HELVETICA" pitchFamily="34" charset="0"/>
                <a:cs typeface="HELVETICA" pitchFamily="34" charset="0"/>
              </a:rPr>
              <a:t>© All </a:t>
            </a:r>
            <a:r>
              <a:rPr lang="fr-CA" sz="825" dirty="0" err="1">
                <a:solidFill>
                  <a:prstClr val="black">
                    <a:tint val="75000"/>
                  </a:prstClr>
                </a:solidFill>
                <a:latin typeface="HELVETICA" pitchFamily="34" charset="0"/>
                <a:cs typeface="HELVETICA" pitchFamily="34" charset="0"/>
              </a:rPr>
              <a:t>rights</a:t>
            </a:r>
            <a:r>
              <a:rPr lang="fr-CA" sz="825" dirty="0">
                <a:solidFill>
                  <a:prstClr val="black">
                    <a:tint val="75000"/>
                  </a:prstClr>
                </a:solidFill>
                <a:latin typeface="HELVETICA" pitchFamily="34" charset="0"/>
                <a:cs typeface="HELVETICA" pitchFamily="34" charset="0"/>
              </a:rPr>
              <a:t> </a:t>
            </a:r>
            <a:r>
              <a:rPr lang="fr-CA" sz="825" dirty="0" err="1">
                <a:solidFill>
                  <a:prstClr val="black">
                    <a:tint val="75000"/>
                  </a:prstClr>
                </a:solidFill>
                <a:latin typeface="HELVETICA" pitchFamily="34" charset="0"/>
                <a:cs typeface="HELVETICA" pitchFamily="34" charset="0"/>
              </a:rPr>
              <a:t>reserved</a:t>
            </a:r>
            <a:r>
              <a:rPr lang="fr-CA" sz="825" dirty="0">
                <a:solidFill>
                  <a:prstClr val="black">
                    <a:tint val="75000"/>
                  </a:prstClr>
                </a:solidFill>
                <a:latin typeface="HELVETICA" pitchFamily="34" charset="0"/>
                <a:cs typeface="HELVETICA" pitchFamily="34" charset="0"/>
              </a:rPr>
              <a:t>, Fondation du Dr Julien  2016</a:t>
            </a:r>
          </a:p>
        </p:txBody>
      </p:sp>
      <p:pic>
        <p:nvPicPr>
          <p:cNvPr id="9" name="Image 8" descr="_MG_5635.jpg"/>
          <p:cNvPicPr>
            <a:picLocks noChangeAspect="1"/>
          </p:cNvPicPr>
          <p:nvPr/>
        </p:nvPicPr>
        <p:blipFill>
          <a:blip r:embed="rId7" cstate="print"/>
          <a:stretch>
            <a:fillRect/>
          </a:stretch>
        </p:blipFill>
        <p:spPr>
          <a:xfrm>
            <a:off x="5630568" y="4704728"/>
            <a:ext cx="2754306" cy="1836204"/>
          </a:xfrm>
          <a:prstGeom prst="rect">
            <a:avLst/>
          </a:prstGeom>
        </p:spPr>
      </p:pic>
      <p:sp>
        <p:nvSpPr>
          <p:cNvPr id="2" name="ZoneTexte 1"/>
          <p:cNvSpPr txBox="1"/>
          <p:nvPr/>
        </p:nvSpPr>
        <p:spPr>
          <a:xfrm>
            <a:off x="179512" y="238947"/>
            <a:ext cx="7087133" cy="954107"/>
          </a:xfrm>
          <a:prstGeom prst="rect">
            <a:avLst/>
          </a:prstGeom>
          <a:noFill/>
        </p:spPr>
        <p:txBody>
          <a:bodyPr wrap="none" rtlCol="0">
            <a:spAutoFit/>
          </a:bodyPr>
          <a:lstStyle/>
          <a:p>
            <a:r>
              <a:rPr lang="fr-FR" sz="2800" b="1" i="1" dirty="0" smtClean="0"/>
              <a:t>Building a new </a:t>
            </a:r>
            <a:r>
              <a:rPr lang="fr-FR" sz="2800" b="1" i="1" dirty="0" err="1" smtClean="0"/>
              <a:t>paradigm</a:t>
            </a:r>
            <a:r>
              <a:rPr lang="fr-FR" sz="2800" b="1" i="1" dirty="0" smtClean="0"/>
              <a:t> of care and services </a:t>
            </a:r>
          </a:p>
          <a:p>
            <a:r>
              <a:rPr lang="fr-FR" sz="2800" b="1" i="1" dirty="0" smtClean="0"/>
              <a:t>to respect the </a:t>
            </a:r>
            <a:r>
              <a:rPr lang="fr-FR" sz="2800" b="1" i="1" dirty="0" err="1" smtClean="0"/>
              <a:t>integrity</a:t>
            </a:r>
            <a:r>
              <a:rPr lang="fr-FR" sz="2800" b="1" i="1" dirty="0" smtClean="0"/>
              <a:t> of the </a:t>
            </a:r>
            <a:r>
              <a:rPr lang="fr-FR" sz="2800" b="1" i="1" dirty="0" err="1" smtClean="0"/>
              <a:t>child</a:t>
            </a:r>
            <a:endParaRPr lang="fr-FR" sz="2800" b="1" i="1" dirty="0"/>
          </a:p>
        </p:txBody>
      </p:sp>
    </p:spTree>
    <p:extLst>
      <p:ext uri="{BB962C8B-B14F-4D97-AF65-F5344CB8AC3E}">
        <p14:creationId xmlns:p14="http://schemas.microsoft.com/office/powerpoint/2010/main" val="134019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10319"/>
            <a:ext cx="8229600" cy="1143000"/>
          </a:xfrm>
        </p:spPr>
        <p:txBody>
          <a:bodyPr>
            <a:normAutofit/>
          </a:bodyPr>
          <a:lstStyle/>
          <a:p>
            <a:r>
              <a:rPr lang="fr-CA" sz="2600" u="sng" dirty="0" smtClean="0">
                <a:solidFill>
                  <a:srgbClr val="0086CB"/>
                </a:solidFill>
                <a:latin typeface="Cooper Black" panose="0208090404030B020404" pitchFamily="18" charset="0"/>
              </a:rPr>
              <a:t> A New </a:t>
            </a:r>
            <a:r>
              <a:rPr lang="fr-CA" sz="2600" u="sng" dirty="0" err="1" smtClean="0">
                <a:solidFill>
                  <a:srgbClr val="0086CB"/>
                </a:solidFill>
                <a:latin typeface="Cooper Black" panose="0208090404030B020404" pitchFamily="18" charset="0"/>
              </a:rPr>
              <a:t>Medical</a:t>
            </a:r>
            <a:r>
              <a:rPr lang="fr-CA" sz="2600" u="sng" dirty="0" smtClean="0">
                <a:solidFill>
                  <a:srgbClr val="0086CB"/>
                </a:solidFill>
                <a:latin typeface="Cooper Black" panose="0208090404030B020404" pitchFamily="18" charset="0"/>
              </a:rPr>
              <a:t> </a:t>
            </a:r>
            <a:r>
              <a:rPr lang="fr-CA" sz="2600" u="sng" dirty="0" err="1" smtClean="0">
                <a:solidFill>
                  <a:srgbClr val="0086CB"/>
                </a:solidFill>
                <a:latin typeface="Cooper Black" panose="0208090404030B020404" pitchFamily="18" charset="0"/>
              </a:rPr>
              <a:t>Paradigm</a:t>
            </a:r>
            <a:r>
              <a:rPr lang="fr-CA" sz="2600" u="sng" dirty="0" smtClean="0">
                <a:solidFill>
                  <a:srgbClr val="0086CB"/>
                </a:solidFill>
                <a:latin typeface="Cooper Black" panose="0208090404030B020404" pitchFamily="18" charset="0"/>
              </a:rPr>
              <a:t> </a:t>
            </a:r>
            <a:endParaRPr lang="fr-CA" sz="2600" u="sng" dirty="0">
              <a:solidFill>
                <a:srgbClr val="0086CB"/>
              </a:solidFill>
              <a:latin typeface="Cooper Black" panose="0208090404030B020404" pitchFamily="18" charset="0"/>
            </a:endParaRPr>
          </a:p>
        </p:txBody>
      </p:sp>
      <p:sp>
        <p:nvSpPr>
          <p:cNvPr id="3" name="Espace réservé du contenu 2"/>
          <p:cNvSpPr>
            <a:spLocks noGrp="1"/>
          </p:cNvSpPr>
          <p:nvPr>
            <p:ph idx="1"/>
          </p:nvPr>
        </p:nvSpPr>
        <p:spPr>
          <a:xfrm>
            <a:off x="251520" y="932681"/>
            <a:ext cx="8424936" cy="5232623"/>
          </a:xfrm>
        </p:spPr>
        <p:txBody>
          <a:bodyPr>
            <a:noAutofit/>
          </a:bodyPr>
          <a:lstStyle/>
          <a:p>
            <a:pPr>
              <a:spcBef>
                <a:spcPts val="0"/>
              </a:spcBef>
              <a:spcAft>
                <a:spcPts val="600"/>
              </a:spcAft>
            </a:pPr>
            <a:r>
              <a:rPr lang="fr-FR" sz="1600" dirty="0" smtClean="0">
                <a:latin typeface="HELVETICA" panose="020B0604020202020204" pitchFamily="34" charset="0"/>
                <a:cs typeface="HELVETICA" panose="020B0604020202020204" pitchFamily="34" charset="0"/>
              </a:rPr>
              <a:t>The</a:t>
            </a:r>
            <a:r>
              <a:rPr lang="fr-FR" sz="1600" dirty="0" smtClean="0">
                <a:latin typeface="HELVETICA" panose="020B0604020202020204" pitchFamily="34" charset="0"/>
                <a:cs typeface="HELVETICA" panose="020B0604020202020204" pitchFamily="34" charset="0"/>
              </a:rPr>
              <a:t> </a:t>
            </a:r>
            <a:r>
              <a:rPr lang="fr-FR" sz="1600" b="1" dirty="0" smtClean="0">
                <a:latin typeface="HELVETICA" panose="020B0604020202020204" pitchFamily="34" charset="0"/>
                <a:cs typeface="HELVETICA" panose="020B0604020202020204" pitchFamily="34" charset="0"/>
              </a:rPr>
              <a:t>sources of social </a:t>
            </a:r>
            <a:r>
              <a:rPr lang="fr-FR" sz="1600" b="1" dirty="0" err="1" smtClean="0">
                <a:latin typeface="HELVETICA" panose="020B0604020202020204" pitchFamily="34" charset="0"/>
                <a:cs typeface="HELVETICA" panose="020B0604020202020204" pitchFamily="34" charset="0"/>
              </a:rPr>
              <a:t>medecine</a:t>
            </a:r>
            <a:r>
              <a:rPr lang="fr-FR" sz="1600" b="1" dirty="0" smtClean="0">
                <a:latin typeface="HELVETICA" panose="020B0604020202020204" pitchFamily="34" charset="0"/>
                <a:cs typeface="HELVETICA" panose="020B0604020202020204" pitchFamily="34" charset="0"/>
              </a:rPr>
              <a:t>: </a:t>
            </a:r>
          </a:p>
          <a:p>
            <a:pPr lvl="1">
              <a:spcBef>
                <a:spcPts val="0"/>
              </a:spcBef>
              <a:spcAft>
                <a:spcPts val="600"/>
              </a:spcAft>
              <a:buFont typeface="Wingdings" panose="05000000000000000000" pitchFamily="2" charset="2"/>
              <a:buChar char="Ø"/>
            </a:pPr>
            <a:r>
              <a:rPr lang="fr-FR" sz="1600" dirty="0" err="1" smtClean="0">
                <a:solidFill>
                  <a:srgbClr val="0086CB"/>
                </a:solidFill>
                <a:latin typeface="HELVETICA" panose="020B0604020202020204" pitchFamily="34" charset="0"/>
                <a:cs typeface="HELVETICA" panose="020B0604020202020204" pitchFamily="34" charset="0"/>
              </a:rPr>
              <a:t>Consider</a:t>
            </a:r>
            <a:r>
              <a:rPr lang="fr-FR" sz="1600" dirty="0" smtClean="0">
                <a:solidFill>
                  <a:srgbClr val="0086CB"/>
                </a:solidFill>
                <a:latin typeface="HELVETICA" panose="020B0604020202020204" pitchFamily="34" charset="0"/>
                <a:cs typeface="HELVETICA" panose="020B0604020202020204" pitchFamily="34" charset="0"/>
              </a:rPr>
              <a:t> </a:t>
            </a:r>
            <a:r>
              <a:rPr lang="fr-FR" sz="1600" dirty="0" err="1" smtClean="0">
                <a:solidFill>
                  <a:srgbClr val="0086CB"/>
                </a:solidFill>
                <a:latin typeface="HELVETICA" panose="020B0604020202020204" pitchFamily="34" charset="0"/>
                <a:cs typeface="HELVETICA" panose="020B0604020202020204" pitchFamily="34" charset="0"/>
              </a:rPr>
              <a:t>health</a:t>
            </a:r>
            <a:r>
              <a:rPr lang="fr-FR" sz="1600" dirty="0" smtClean="0">
                <a:solidFill>
                  <a:srgbClr val="0086CB"/>
                </a:solidFill>
                <a:latin typeface="HELVETICA" panose="020B0604020202020204" pitchFamily="34" charset="0"/>
                <a:cs typeface="HELVETICA" panose="020B0604020202020204" pitchFamily="34" charset="0"/>
              </a:rPr>
              <a:t> and </a:t>
            </a:r>
            <a:r>
              <a:rPr lang="fr-FR" sz="1600" dirty="0" err="1" smtClean="0">
                <a:solidFill>
                  <a:srgbClr val="0086CB"/>
                </a:solidFill>
                <a:latin typeface="HELVETICA" panose="020B0604020202020204" pitchFamily="34" charset="0"/>
                <a:cs typeface="HELVETICA" panose="020B0604020202020204" pitchFamily="34" charset="0"/>
              </a:rPr>
              <a:t>development</a:t>
            </a:r>
            <a:r>
              <a:rPr lang="fr-FR" sz="1600" dirty="0" smtClean="0">
                <a:solidFill>
                  <a:srgbClr val="0086CB"/>
                </a:solidFill>
                <a:latin typeface="HELVETICA" panose="020B0604020202020204" pitchFamily="34" charset="0"/>
                <a:cs typeface="HELVETICA" panose="020B0604020202020204" pitchFamily="34" charset="0"/>
              </a:rPr>
              <a:t> as a </a:t>
            </a:r>
            <a:r>
              <a:rPr lang="fr-FR" sz="1600" dirty="0" err="1" smtClean="0">
                <a:solidFill>
                  <a:srgbClr val="0086CB"/>
                </a:solidFill>
                <a:latin typeface="HELVETICA" panose="020B0604020202020204" pitchFamily="34" charset="0"/>
                <a:cs typeface="HELVETICA" panose="020B0604020202020204" pitchFamily="34" charset="0"/>
              </a:rPr>
              <a:t>whole</a:t>
            </a:r>
            <a:endParaRPr lang="fr-FR" sz="1600" dirty="0">
              <a:solidFill>
                <a:srgbClr val="0086CB"/>
              </a:solidFill>
              <a:latin typeface="HELVETICA" panose="020B0604020202020204" pitchFamily="34" charset="0"/>
              <a:cs typeface="HELVETICA" panose="020B0604020202020204" pitchFamily="34" charset="0"/>
            </a:endParaRPr>
          </a:p>
          <a:p>
            <a:pPr lvl="1">
              <a:spcBef>
                <a:spcPts val="0"/>
              </a:spcBef>
              <a:spcAft>
                <a:spcPts val="600"/>
              </a:spcAft>
              <a:buFont typeface="Wingdings" panose="05000000000000000000" pitchFamily="2" charset="2"/>
              <a:buChar char="Ø"/>
            </a:pPr>
            <a:r>
              <a:rPr lang="fr-FR" sz="1600" dirty="0" err="1" smtClean="0">
                <a:solidFill>
                  <a:srgbClr val="0086CB"/>
                </a:solidFill>
                <a:latin typeface="HELVETICA" panose="020B0604020202020204" pitchFamily="34" charset="0"/>
                <a:cs typeface="HELVETICA" panose="020B0604020202020204" pitchFamily="34" charset="0"/>
              </a:rPr>
              <a:t>Consider</a:t>
            </a:r>
            <a:r>
              <a:rPr lang="fr-FR" sz="1600" dirty="0" smtClean="0">
                <a:solidFill>
                  <a:srgbClr val="0086CB"/>
                </a:solidFill>
                <a:latin typeface="HELVETICA" panose="020B0604020202020204" pitchFamily="34" charset="0"/>
                <a:cs typeface="HELVETICA" panose="020B0604020202020204" pitchFamily="34" charset="0"/>
              </a:rPr>
              <a:t> </a:t>
            </a:r>
            <a:r>
              <a:rPr lang="fr-FR" sz="1600" dirty="0" err="1" smtClean="0">
                <a:solidFill>
                  <a:srgbClr val="0086CB"/>
                </a:solidFill>
                <a:latin typeface="HELVETICA" panose="020B0604020202020204" pitchFamily="34" charset="0"/>
                <a:cs typeface="HELVETICA" panose="020B0604020202020204" pitchFamily="34" charset="0"/>
              </a:rPr>
              <a:t>various</a:t>
            </a:r>
            <a:r>
              <a:rPr lang="fr-FR" sz="1600" dirty="0" smtClean="0">
                <a:solidFill>
                  <a:srgbClr val="0086CB"/>
                </a:solidFill>
                <a:latin typeface="HELVETICA" panose="020B0604020202020204" pitchFamily="34" charset="0"/>
                <a:cs typeface="HELVETICA" panose="020B0604020202020204" pitchFamily="34" charset="0"/>
              </a:rPr>
              <a:t> </a:t>
            </a:r>
            <a:r>
              <a:rPr lang="fr-FR" sz="1600" dirty="0" err="1" smtClean="0">
                <a:solidFill>
                  <a:srgbClr val="0086CB"/>
                </a:solidFill>
                <a:latin typeface="HELVETICA" panose="020B0604020202020204" pitchFamily="34" charset="0"/>
                <a:cs typeface="HELVETICA" panose="020B0604020202020204" pitchFamily="34" charset="0"/>
              </a:rPr>
              <a:t>environments</a:t>
            </a:r>
            <a:r>
              <a:rPr lang="fr-FR" sz="1600" dirty="0" smtClean="0">
                <a:solidFill>
                  <a:srgbClr val="0086CB"/>
                </a:solidFill>
                <a:latin typeface="HELVETICA" panose="020B0604020202020204" pitchFamily="34" charset="0"/>
                <a:cs typeface="HELVETICA" panose="020B0604020202020204" pitchFamily="34" charset="0"/>
              </a:rPr>
              <a:t> (home, </a:t>
            </a:r>
            <a:r>
              <a:rPr lang="fr-FR" sz="1600" dirty="0" err="1" smtClean="0">
                <a:solidFill>
                  <a:srgbClr val="0086CB"/>
                </a:solidFill>
                <a:latin typeface="HELVETICA" panose="020B0604020202020204" pitchFamily="34" charset="0"/>
                <a:cs typeface="HELVETICA" panose="020B0604020202020204" pitchFamily="34" charset="0"/>
              </a:rPr>
              <a:t>school</a:t>
            </a:r>
            <a:r>
              <a:rPr lang="fr-FR" sz="1600" dirty="0" smtClean="0">
                <a:solidFill>
                  <a:srgbClr val="0086CB"/>
                </a:solidFill>
                <a:latin typeface="HELVETICA" panose="020B0604020202020204" pitchFamily="34" charset="0"/>
                <a:cs typeface="HELVETICA" panose="020B0604020202020204" pitchFamily="34" charset="0"/>
              </a:rPr>
              <a:t>, </a:t>
            </a:r>
            <a:r>
              <a:rPr lang="fr-FR" sz="1600" dirty="0" err="1" smtClean="0">
                <a:solidFill>
                  <a:srgbClr val="0086CB"/>
                </a:solidFill>
                <a:latin typeface="HELVETICA" panose="020B0604020202020204" pitchFamily="34" charset="0"/>
                <a:cs typeface="HELVETICA" panose="020B0604020202020204" pitchFamily="34" charset="0"/>
              </a:rPr>
              <a:t>neighbordhood</a:t>
            </a:r>
            <a:r>
              <a:rPr lang="fr-FR" sz="1600" dirty="0" smtClean="0">
                <a:solidFill>
                  <a:srgbClr val="0086CB"/>
                </a:solidFill>
                <a:latin typeface="HELVETICA" panose="020B0604020202020204" pitchFamily="34" charset="0"/>
                <a:cs typeface="HELVETICA" panose="020B0604020202020204" pitchFamily="34" charset="0"/>
              </a:rPr>
              <a:t>, etc.)</a:t>
            </a:r>
          </a:p>
          <a:p>
            <a:pPr lvl="1">
              <a:spcBef>
                <a:spcPts val="0"/>
              </a:spcBef>
              <a:spcAft>
                <a:spcPts val="1200"/>
              </a:spcAft>
              <a:buFont typeface="Wingdings" panose="05000000000000000000" pitchFamily="2" charset="2"/>
              <a:buChar char="Ø"/>
            </a:pPr>
            <a:r>
              <a:rPr lang="fr-FR" sz="1600" dirty="0" smtClean="0">
                <a:solidFill>
                  <a:srgbClr val="0086CB"/>
                </a:solidFill>
                <a:latin typeface="HELVETICA" panose="020B0604020202020204" pitchFamily="34" charset="0"/>
                <a:cs typeface="HELVETICA" panose="020B0604020202020204" pitchFamily="34" charset="0"/>
              </a:rPr>
              <a:t>The importance of </a:t>
            </a:r>
            <a:r>
              <a:rPr lang="fr-FR" sz="1600" dirty="0" err="1">
                <a:solidFill>
                  <a:srgbClr val="0086CB"/>
                </a:solidFill>
                <a:latin typeface="HELVETICA" panose="020B0604020202020204" pitchFamily="34" charset="0"/>
                <a:cs typeface="HELVETICA" panose="020B0604020202020204" pitchFamily="34" charset="0"/>
              </a:rPr>
              <a:t>d</a:t>
            </a:r>
            <a:r>
              <a:rPr lang="fr-FR" sz="1600" dirty="0" err="1" smtClean="0">
                <a:solidFill>
                  <a:srgbClr val="0086CB"/>
                </a:solidFill>
                <a:latin typeface="HELVETICA" panose="020B0604020202020204" pitchFamily="34" charset="0"/>
                <a:cs typeface="HELVETICA" panose="020B0604020202020204" pitchFamily="34" charset="0"/>
              </a:rPr>
              <a:t>ecoding</a:t>
            </a:r>
            <a:r>
              <a:rPr lang="fr-FR" sz="1600" dirty="0" smtClean="0">
                <a:solidFill>
                  <a:srgbClr val="0086CB"/>
                </a:solidFill>
                <a:latin typeface="HELVETICA" panose="020B0604020202020204" pitchFamily="34" charset="0"/>
                <a:cs typeface="HELVETICA" panose="020B0604020202020204" pitchFamily="34" charset="0"/>
              </a:rPr>
              <a:t> the </a:t>
            </a:r>
            <a:r>
              <a:rPr lang="fr-FR" sz="1600" dirty="0" err="1" smtClean="0">
                <a:solidFill>
                  <a:srgbClr val="0086CB"/>
                </a:solidFill>
                <a:latin typeface="HELVETICA" panose="020B0604020202020204" pitchFamily="34" charset="0"/>
                <a:cs typeface="HELVETICA" panose="020B0604020202020204" pitchFamily="34" charset="0"/>
              </a:rPr>
              <a:t>child</a:t>
            </a:r>
            <a:r>
              <a:rPr lang="fr-FR" sz="1600" dirty="0" smtClean="0">
                <a:solidFill>
                  <a:srgbClr val="0086CB"/>
                </a:solidFill>
                <a:latin typeface="HELVETICA" panose="020B0604020202020204" pitchFamily="34" charset="0"/>
                <a:cs typeface="HELVETICA" panose="020B0604020202020204" pitchFamily="34" charset="0"/>
              </a:rPr>
              <a:t> </a:t>
            </a:r>
            <a:endParaRPr lang="fr-FR" sz="1600" dirty="0" smtClean="0">
              <a:latin typeface="HELVETICA" panose="020B0604020202020204" pitchFamily="34" charset="0"/>
              <a:cs typeface="HELVETICA" panose="020B0604020202020204" pitchFamily="34" charset="0"/>
            </a:endParaRPr>
          </a:p>
          <a:p>
            <a:pPr>
              <a:spcBef>
                <a:spcPts val="0"/>
              </a:spcBef>
              <a:spcAft>
                <a:spcPts val="600"/>
              </a:spcAft>
            </a:pPr>
            <a:r>
              <a:rPr lang="fr-FR" sz="1600" dirty="0">
                <a:latin typeface="HELVETICA" panose="020B0604020202020204" pitchFamily="34" charset="0"/>
                <a:cs typeface="HELVETICA" panose="020B0604020202020204" pitchFamily="34" charset="0"/>
              </a:rPr>
              <a:t>The </a:t>
            </a:r>
            <a:r>
              <a:rPr lang="fr-FR" sz="1600" dirty="0" err="1">
                <a:latin typeface="HELVETICA" panose="020B0604020202020204" pitchFamily="34" charset="0"/>
                <a:cs typeface="HELVETICA" panose="020B0604020202020204" pitchFamily="34" charset="0"/>
              </a:rPr>
              <a:t>need</a:t>
            </a:r>
            <a:r>
              <a:rPr lang="fr-FR" sz="1600" dirty="0">
                <a:latin typeface="HELVETICA" panose="020B0604020202020204" pitchFamily="34" charset="0"/>
                <a:cs typeface="HELVETICA" panose="020B0604020202020204" pitchFamily="34" charset="0"/>
              </a:rPr>
              <a:t> to </a:t>
            </a:r>
            <a:r>
              <a:rPr lang="fr-FR" sz="1600" dirty="0" err="1">
                <a:latin typeface="HELVETICA" panose="020B0604020202020204" pitchFamily="34" charset="0"/>
                <a:cs typeface="HELVETICA" panose="020B0604020202020204" pitchFamily="34" charset="0"/>
              </a:rPr>
              <a:t>take</a:t>
            </a:r>
            <a:r>
              <a:rPr lang="fr-FR" sz="1600" dirty="0">
                <a:latin typeface="HELVETICA" panose="020B0604020202020204" pitchFamily="34" charset="0"/>
                <a:cs typeface="HELVETICA" panose="020B0604020202020204" pitchFamily="34" charset="0"/>
              </a:rPr>
              <a:t> action </a:t>
            </a:r>
            <a:r>
              <a:rPr lang="fr-FR" sz="1600" dirty="0" err="1">
                <a:latin typeface="HELVETICA" panose="020B0604020202020204" pitchFamily="34" charset="0"/>
                <a:cs typeface="HELVETICA" panose="020B0604020202020204" pitchFamily="34" charset="0"/>
              </a:rPr>
              <a:t>at</a:t>
            </a:r>
            <a:r>
              <a:rPr lang="fr-FR" sz="1600" dirty="0">
                <a:latin typeface="HELVETICA" panose="020B0604020202020204" pitchFamily="34" charset="0"/>
                <a:cs typeface="HELVETICA" panose="020B0604020202020204" pitchFamily="34" charset="0"/>
              </a:rPr>
              <a:t> the </a:t>
            </a:r>
            <a:r>
              <a:rPr lang="fr-FR" sz="1600" b="1" dirty="0" err="1">
                <a:latin typeface="HELVETICA" panose="020B0604020202020204" pitchFamily="34" charset="0"/>
                <a:cs typeface="HELVETICA" panose="020B0604020202020204" pitchFamily="34" charset="0"/>
              </a:rPr>
              <a:t>community</a:t>
            </a:r>
            <a:r>
              <a:rPr lang="fr-FR" sz="1600" b="1" dirty="0">
                <a:latin typeface="HELVETICA" panose="020B0604020202020204" pitchFamily="34" charset="0"/>
                <a:cs typeface="HELVETICA" panose="020B0604020202020204" pitchFamily="34" charset="0"/>
              </a:rPr>
              <a:t> </a:t>
            </a:r>
            <a:r>
              <a:rPr lang="fr-FR" sz="1600" b="1" dirty="0" err="1">
                <a:latin typeface="HELVETICA" panose="020B0604020202020204" pitchFamily="34" charset="0"/>
                <a:cs typeface="HELVETICA" panose="020B0604020202020204" pitchFamily="34" charset="0"/>
              </a:rPr>
              <a:t>level</a:t>
            </a:r>
            <a:r>
              <a:rPr lang="fr-FR" sz="1600" b="1" dirty="0" smtClean="0">
                <a:latin typeface="HELVETICA" panose="020B0604020202020204" pitchFamily="34" charset="0"/>
                <a:cs typeface="HELVETICA" panose="020B0604020202020204" pitchFamily="34" charset="0"/>
              </a:rPr>
              <a:t>:</a:t>
            </a:r>
          </a:p>
          <a:p>
            <a:pPr lvl="1">
              <a:spcBef>
                <a:spcPts val="0"/>
              </a:spcBef>
              <a:spcAft>
                <a:spcPts val="600"/>
              </a:spcAft>
              <a:buFont typeface="Wingdings" panose="05000000000000000000" pitchFamily="2" charset="2"/>
              <a:buChar char="Ø"/>
            </a:pPr>
            <a:r>
              <a:rPr lang="fr-FR" sz="1600" dirty="0">
                <a:solidFill>
                  <a:srgbClr val="0086CB"/>
                </a:solidFill>
                <a:latin typeface="HELVETICA" panose="020B0604020202020204" pitchFamily="34" charset="0"/>
                <a:cs typeface="HELVETICA" panose="020B0604020202020204" pitchFamily="34" charset="0"/>
              </a:rPr>
              <a:t>A</a:t>
            </a:r>
            <a:r>
              <a:rPr lang="fr-FR" sz="1600" dirty="0" smtClean="0">
                <a:solidFill>
                  <a:srgbClr val="0086CB"/>
                </a:solidFill>
                <a:latin typeface="HELVETICA" panose="020B0604020202020204" pitchFamily="34" charset="0"/>
                <a:cs typeface="HELVETICA" panose="020B0604020202020204" pitchFamily="34" charset="0"/>
              </a:rPr>
              <a:t>ssure </a:t>
            </a:r>
            <a:r>
              <a:rPr lang="fr-FR" sz="1600" dirty="0" err="1">
                <a:solidFill>
                  <a:srgbClr val="0086CB"/>
                </a:solidFill>
                <a:latin typeface="HELVETICA" panose="020B0604020202020204" pitchFamily="34" charset="0"/>
                <a:cs typeface="HELVETICA" panose="020B0604020202020204" pitchFamily="34" charset="0"/>
              </a:rPr>
              <a:t>children’s</a:t>
            </a:r>
            <a:r>
              <a:rPr lang="fr-FR" sz="1600" dirty="0">
                <a:solidFill>
                  <a:srgbClr val="0086CB"/>
                </a:solidFill>
                <a:latin typeface="HELVETICA" panose="020B0604020202020204" pitchFamily="34" charset="0"/>
                <a:cs typeface="HELVETICA" panose="020B0604020202020204" pitchFamily="34" charset="0"/>
              </a:rPr>
              <a:t> </a:t>
            </a:r>
            <a:r>
              <a:rPr lang="fr-FR" sz="1600" dirty="0" err="1">
                <a:solidFill>
                  <a:srgbClr val="0086CB"/>
                </a:solidFill>
                <a:latin typeface="HELVETICA" panose="020B0604020202020204" pitchFamily="34" charset="0"/>
                <a:cs typeface="HELVETICA" panose="020B0604020202020204" pitchFamily="34" charset="0"/>
              </a:rPr>
              <a:t>rights</a:t>
            </a:r>
            <a:r>
              <a:rPr lang="fr-FR" sz="1600" dirty="0">
                <a:solidFill>
                  <a:srgbClr val="0086CB"/>
                </a:solidFill>
                <a:latin typeface="HELVETICA" panose="020B0604020202020204" pitchFamily="34" charset="0"/>
                <a:cs typeface="HELVETICA" panose="020B0604020202020204" pitchFamily="34" charset="0"/>
              </a:rPr>
              <a:t> </a:t>
            </a:r>
            <a:endParaRPr lang="fr-FR" sz="1600" dirty="0" smtClean="0">
              <a:solidFill>
                <a:srgbClr val="0086CB"/>
              </a:solidFill>
              <a:latin typeface="HELVETICA" panose="020B0604020202020204" pitchFamily="34" charset="0"/>
              <a:cs typeface="HELVETICA" panose="020B0604020202020204" pitchFamily="34" charset="0"/>
            </a:endParaRPr>
          </a:p>
          <a:p>
            <a:pPr lvl="1">
              <a:spcBef>
                <a:spcPts val="0"/>
              </a:spcBef>
              <a:spcAft>
                <a:spcPts val="1200"/>
              </a:spcAft>
              <a:buFont typeface="Wingdings" panose="05000000000000000000" pitchFamily="2" charset="2"/>
              <a:buChar char="Ø"/>
            </a:pPr>
            <a:r>
              <a:rPr lang="fr-FR" sz="1600" dirty="0" err="1" smtClean="0">
                <a:solidFill>
                  <a:srgbClr val="0086CB"/>
                </a:solidFill>
                <a:latin typeface="HELVETICA" panose="020B0604020202020204" pitchFamily="34" charset="0"/>
                <a:cs typeface="HELVETICA" panose="020B0604020202020204" pitchFamily="34" charset="0"/>
              </a:rPr>
              <a:t>Prevent</a:t>
            </a:r>
            <a:r>
              <a:rPr lang="fr-FR" sz="1600" dirty="0" smtClean="0">
                <a:solidFill>
                  <a:srgbClr val="0086CB"/>
                </a:solidFill>
                <a:latin typeface="HELVETICA" panose="020B0604020202020204" pitchFamily="34" charset="0"/>
                <a:cs typeface="HELVETICA" panose="020B0604020202020204" pitchFamily="34" charset="0"/>
              </a:rPr>
              <a:t> </a:t>
            </a:r>
            <a:r>
              <a:rPr lang="fr-FR" sz="1600" dirty="0">
                <a:solidFill>
                  <a:srgbClr val="0086CB"/>
                </a:solidFill>
                <a:latin typeface="HELVETICA" panose="020B0604020202020204" pitchFamily="34" charset="0"/>
                <a:cs typeface="HELVETICA" panose="020B0604020202020204" pitchFamily="34" charset="0"/>
              </a:rPr>
              <a:t>the </a:t>
            </a:r>
            <a:r>
              <a:rPr lang="fr-FR" sz="1600" dirty="0" err="1">
                <a:solidFill>
                  <a:srgbClr val="0086CB"/>
                </a:solidFill>
                <a:latin typeface="HELVETICA" panose="020B0604020202020204" pitchFamily="34" charset="0"/>
                <a:cs typeface="HELVETICA" panose="020B0604020202020204" pitchFamily="34" charset="0"/>
              </a:rPr>
              <a:t>consequences</a:t>
            </a:r>
            <a:r>
              <a:rPr lang="fr-FR" sz="1600" dirty="0">
                <a:solidFill>
                  <a:srgbClr val="0086CB"/>
                </a:solidFill>
                <a:latin typeface="HELVETICA" panose="020B0604020202020204" pitchFamily="34" charset="0"/>
                <a:cs typeface="HELVETICA" panose="020B0604020202020204" pitchFamily="34" charset="0"/>
              </a:rPr>
              <a:t> of </a:t>
            </a:r>
            <a:r>
              <a:rPr lang="fr-FR" sz="1600" dirty="0" err="1">
                <a:solidFill>
                  <a:srgbClr val="0086CB"/>
                </a:solidFill>
                <a:latin typeface="HELVETICA" panose="020B0604020202020204" pitchFamily="34" charset="0"/>
                <a:cs typeface="HELVETICA" panose="020B0604020202020204" pitchFamily="34" charset="0"/>
              </a:rPr>
              <a:t>toxic</a:t>
            </a:r>
            <a:r>
              <a:rPr lang="fr-FR" sz="1600" dirty="0">
                <a:solidFill>
                  <a:srgbClr val="0086CB"/>
                </a:solidFill>
                <a:latin typeface="HELVETICA" panose="020B0604020202020204" pitchFamily="34" charset="0"/>
                <a:cs typeface="HELVETICA" panose="020B0604020202020204" pitchFamily="34" charset="0"/>
              </a:rPr>
              <a:t> </a:t>
            </a:r>
            <a:r>
              <a:rPr lang="fr-FR" sz="1600" dirty="0" err="1">
                <a:solidFill>
                  <a:srgbClr val="0086CB"/>
                </a:solidFill>
                <a:latin typeface="HELVETICA" panose="020B0604020202020204" pitchFamily="34" charset="0"/>
                <a:cs typeface="HELVETICA" panose="020B0604020202020204" pitchFamily="34" charset="0"/>
              </a:rPr>
              <a:t>stressors</a:t>
            </a:r>
            <a:r>
              <a:rPr lang="fr-FR" sz="1600" dirty="0">
                <a:solidFill>
                  <a:srgbClr val="0086CB"/>
                </a:solidFill>
                <a:latin typeface="HELVETICA" panose="020B0604020202020204" pitchFamily="34" charset="0"/>
                <a:cs typeface="HELVETICA" panose="020B0604020202020204" pitchFamily="34" charset="0"/>
              </a:rPr>
              <a:t> and </a:t>
            </a:r>
            <a:r>
              <a:rPr lang="fr-FR" sz="1600" dirty="0" err="1">
                <a:solidFill>
                  <a:srgbClr val="0086CB"/>
                </a:solidFill>
                <a:latin typeface="HELVETICA" panose="020B0604020202020204" pitchFamily="34" charset="0"/>
                <a:cs typeface="HELVETICA" panose="020B0604020202020204" pitchFamily="34" charset="0"/>
              </a:rPr>
              <a:t>polytraumatic</a:t>
            </a:r>
            <a:r>
              <a:rPr lang="fr-FR" sz="1600" dirty="0">
                <a:solidFill>
                  <a:srgbClr val="0086CB"/>
                </a:solidFill>
                <a:latin typeface="HELVETICA" panose="020B0604020202020204" pitchFamily="34" charset="0"/>
                <a:cs typeface="HELVETICA" panose="020B0604020202020204" pitchFamily="34" charset="0"/>
              </a:rPr>
              <a:t> </a:t>
            </a:r>
            <a:r>
              <a:rPr lang="fr-FR" sz="1600" dirty="0" err="1">
                <a:solidFill>
                  <a:srgbClr val="0086CB"/>
                </a:solidFill>
                <a:latin typeface="HELVETICA" panose="020B0604020202020204" pitchFamily="34" charset="0"/>
                <a:cs typeface="HELVETICA" panose="020B0604020202020204" pitchFamily="34" charset="0"/>
              </a:rPr>
              <a:t>experiences</a:t>
            </a:r>
            <a:r>
              <a:rPr lang="fr-FR" sz="1600" dirty="0">
                <a:solidFill>
                  <a:srgbClr val="0086CB"/>
                </a:solidFill>
                <a:latin typeface="HELVETICA" panose="020B0604020202020204" pitchFamily="34" charset="0"/>
                <a:cs typeface="HELVETICA" panose="020B0604020202020204" pitchFamily="34" charset="0"/>
              </a:rPr>
              <a:t> on </a:t>
            </a:r>
            <a:r>
              <a:rPr lang="fr-FR" sz="1600" dirty="0" err="1">
                <a:solidFill>
                  <a:srgbClr val="0086CB"/>
                </a:solidFill>
                <a:latin typeface="HELVETICA" panose="020B0604020202020204" pitchFamily="34" charset="0"/>
                <a:cs typeface="HELVETICA" panose="020B0604020202020204" pitchFamily="34" charset="0"/>
              </a:rPr>
              <a:t>child</a:t>
            </a:r>
            <a:r>
              <a:rPr lang="fr-FR" sz="1600" dirty="0">
                <a:solidFill>
                  <a:srgbClr val="0086CB"/>
                </a:solidFill>
                <a:latin typeface="HELVETICA" panose="020B0604020202020204" pitchFamily="34" charset="0"/>
                <a:cs typeface="HELVETICA" panose="020B0604020202020204" pitchFamily="34" charset="0"/>
              </a:rPr>
              <a:t> </a:t>
            </a:r>
            <a:r>
              <a:rPr lang="fr-FR" sz="1600" dirty="0" err="1">
                <a:solidFill>
                  <a:srgbClr val="0086CB"/>
                </a:solidFill>
                <a:latin typeface="HELVETICA" panose="020B0604020202020204" pitchFamily="34" charset="0"/>
                <a:cs typeface="HELVETICA" panose="020B0604020202020204" pitchFamily="34" charset="0"/>
              </a:rPr>
              <a:t>development</a:t>
            </a:r>
            <a:r>
              <a:rPr lang="fr-FR" sz="1600" dirty="0">
                <a:solidFill>
                  <a:srgbClr val="0086CB"/>
                </a:solidFill>
                <a:latin typeface="HELVETICA" panose="020B0604020202020204" pitchFamily="34" charset="0"/>
                <a:cs typeface="HELVETICA" panose="020B0604020202020204" pitchFamily="34" charset="0"/>
              </a:rPr>
              <a:t> and </a:t>
            </a:r>
            <a:r>
              <a:rPr lang="fr-FR" sz="1600" dirty="0" err="1">
                <a:solidFill>
                  <a:srgbClr val="0086CB"/>
                </a:solidFill>
                <a:latin typeface="HELVETICA" panose="020B0604020202020204" pitchFamily="34" charset="0"/>
                <a:cs typeface="HELVETICA" panose="020B0604020202020204" pitchFamily="34" charset="0"/>
              </a:rPr>
              <a:t>well</a:t>
            </a:r>
            <a:r>
              <a:rPr lang="fr-FR" sz="1600" dirty="0">
                <a:solidFill>
                  <a:srgbClr val="0086CB"/>
                </a:solidFill>
                <a:latin typeface="HELVETICA" panose="020B0604020202020204" pitchFamily="34" charset="0"/>
                <a:cs typeface="HELVETICA" panose="020B0604020202020204" pitchFamily="34" charset="0"/>
              </a:rPr>
              <a:t> </a:t>
            </a:r>
            <a:r>
              <a:rPr lang="fr-FR" sz="1600" dirty="0" err="1" smtClean="0">
                <a:solidFill>
                  <a:srgbClr val="0086CB"/>
                </a:solidFill>
                <a:latin typeface="HELVETICA" panose="020B0604020202020204" pitchFamily="34" charset="0"/>
                <a:cs typeface="HELVETICA" panose="020B0604020202020204" pitchFamily="34" charset="0"/>
              </a:rPr>
              <a:t>being</a:t>
            </a:r>
            <a:endParaRPr lang="fr-FR" sz="1600" dirty="0">
              <a:solidFill>
                <a:srgbClr val="0086CB"/>
              </a:solidFill>
              <a:latin typeface="HELVETICA" panose="020B0604020202020204" pitchFamily="34" charset="0"/>
              <a:cs typeface="HELVETICA" panose="020B0604020202020204" pitchFamily="34" charset="0"/>
            </a:endParaRPr>
          </a:p>
          <a:p>
            <a:pPr>
              <a:spcBef>
                <a:spcPts val="0"/>
              </a:spcBef>
              <a:spcAft>
                <a:spcPts val="600"/>
              </a:spcAft>
            </a:pPr>
            <a:r>
              <a:rPr lang="fr-FR" sz="1600" dirty="0">
                <a:latin typeface="HELVETICA" panose="020B0604020202020204" pitchFamily="34" charset="0"/>
                <a:cs typeface="HELVETICA" panose="020B0604020202020204" pitchFamily="34" charset="0"/>
              </a:rPr>
              <a:t>The </a:t>
            </a:r>
            <a:r>
              <a:rPr lang="fr-FR" sz="1600" dirty="0" err="1">
                <a:latin typeface="HELVETICA" panose="020B0604020202020204" pitchFamily="34" charset="0"/>
                <a:cs typeface="HELVETICA" panose="020B0604020202020204" pitchFamily="34" charset="0"/>
              </a:rPr>
              <a:t>need</a:t>
            </a:r>
            <a:r>
              <a:rPr lang="fr-FR" sz="1600" dirty="0">
                <a:latin typeface="HELVETICA" panose="020B0604020202020204" pitchFamily="34" charset="0"/>
                <a:cs typeface="HELVETICA" panose="020B0604020202020204" pitchFamily="34" charset="0"/>
              </a:rPr>
              <a:t> </a:t>
            </a:r>
            <a:r>
              <a:rPr lang="fr-FR" sz="1600" dirty="0" smtClean="0">
                <a:latin typeface="HELVETICA" panose="020B0604020202020204" pitchFamily="34" charset="0"/>
                <a:cs typeface="HELVETICA" panose="020B0604020202020204" pitchFamily="34" charset="0"/>
              </a:rPr>
              <a:t>of a </a:t>
            </a:r>
            <a:r>
              <a:rPr lang="fr-FR" sz="1600" b="1" dirty="0" smtClean="0">
                <a:latin typeface="HELVETICA" panose="020B0604020202020204" pitchFamily="34" charset="0"/>
                <a:cs typeface="HELVETICA" panose="020B0604020202020204" pitchFamily="34" charset="0"/>
              </a:rPr>
              <a:t>proximal</a:t>
            </a:r>
            <a:r>
              <a:rPr lang="fr-FR" sz="1600" dirty="0" smtClean="0">
                <a:latin typeface="HELVETICA" panose="020B0604020202020204" pitchFamily="34" charset="0"/>
                <a:cs typeface="HELVETICA" panose="020B0604020202020204" pitchFamily="34" charset="0"/>
              </a:rPr>
              <a:t> </a:t>
            </a:r>
            <a:r>
              <a:rPr lang="fr-FR" sz="1600" dirty="0">
                <a:latin typeface="HELVETICA" panose="020B0604020202020204" pitchFamily="34" charset="0"/>
                <a:cs typeface="HELVETICA" panose="020B0604020202020204" pitchFamily="34" charset="0"/>
              </a:rPr>
              <a:t>and </a:t>
            </a:r>
            <a:r>
              <a:rPr lang="fr-FR" sz="1600" b="1" dirty="0" err="1">
                <a:latin typeface="HELVETICA" panose="020B0604020202020204" pitchFamily="34" charset="0"/>
                <a:cs typeface="HELVETICA" panose="020B0604020202020204" pitchFamily="34" charset="0"/>
              </a:rPr>
              <a:t>integrated</a:t>
            </a:r>
            <a:r>
              <a:rPr lang="fr-FR" sz="1600" dirty="0">
                <a:latin typeface="HELVETICA" panose="020B0604020202020204" pitchFamily="34" charset="0"/>
                <a:cs typeface="HELVETICA" panose="020B0604020202020204" pitchFamily="34" charset="0"/>
              </a:rPr>
              <a:t> </a:t>
            </a:r>
            <a:r>
              <a:rPr lang="fr-FR" sz="1600" b="1" dirty="0" err="1">
                <a:latin typeface="HELVETICA" panose="020B0604020202020204" pitchFamily="34" charset="0"/>
                <a:cs typeface="HELVETICA" panose="020B0604020202020204" pitchFamily="34" charset="0"/>
              </a:rPr>
              <a:t>interdisciplinary</a:t>
            </a:r>
            <a:r>
              <a:rPr lang="fr-FR" sz="1600" dirty="0">
                <a:latin typeface="HELVETICA" panose="020B0604020202020204" pitchFamily="34" charset="0"/>
                <a:cs typeface="HELVETICA" panose="020B0604020202020204" pitchFamily="34" charset="0"/>
              </a:rPr>
              <a:t> </a:t>
            </a:r>
            <a:r>
              <a:rPr lang="fr-FR" sz="1600" dirty="0" err="1" smtClean="0">
                <a:latin typeface="HELVETICA" panose="020B0604020202020204" pitchFamily="34" charset="0"/>
                <a:cs typeface="HELVETICA" panose="020B0604020202020204" pitchFamily="34" charset="0"/>
              </a:rPr>
              <a:t>approach</a:t>
            </a:r>
            <a:r>
              <a:rPr lang="fr-FR" sz="1600" dirty="0" smtClean="0">
                <a:latin typeface="HELVETICA" panose="020B0604020202020204" pitchFamily="34" charset="0"/>
                <a:cs typeface="HELVETICA" panose="020B0604020202020204" pitchFamily="34" charset="0"/>
              </a:rPr>
              <a:t>: </a:t>
            </a:r>
          </a:p>
          <a:p>
            <a:pPr lvl="1">
              <a:spcBef>
                <a:spcPts val="0"/>
              </a:spcBef>
              <a:spcAft>
                <a:spcPts val="600"/>
              </a:spcAft>
              <a:buFont typeface="Wingdings" panose="05000000000000000000" pitchFamily="2" charset="2"/>
              <a:buChar char="Ø"/>
            </a:pPr>
            <a:r>
              <a:rPr lang="fr-FR" sz="1600" i="1" dirty="0" smtClean="0">
                <a:solidFill>
                  <a:srgbClr val="0086CB"/>
                </a:solidFill>
                <a:latin typeface="HELVETICA" panose="020B0604020202020204" pitchFamily="34" charset="0"/>
                <a:cs typeface="HELVETICA" panose="020B0604020202020204" pitchFamily="34" charset="0"/>
              </a:rPr>
              <a:t>A meeting point and cross-</a:t>
            </a:r>
            <a:r>
              <a:rPr lang="fr-FR" sz="1600" i="1" dirty="0" err="1" smtClean="0">
                <a:solidFill>
                  <a:srgbClr val="0086CB"/>
                </a:solidFill>
                <a:latin typeface="HELVETICA" panose="020B0604020202020204" pitchFamily="34" charset="0"/>
                <a:cs typeface="HELVETICA" panose="020B0604020202020204" pitchFamily="34" charset="0"/>
              </a:rPr>
              <a:t>fertilization</a:t>
            </a:r>
            <a:r>
              <a:rPr lang="fr-FR" sz="1600" i="1" dirty="0" smtClean="0">
                <a:solidFill>
                  <a:srgbClr val="0086CB"/>
                </a:solidFill>
                <a:latin typeface="HELVETICA" panose="020B0604020202020204" pitchFamily="34" charset="0"/>
                <a:cs typeface="HELVETICA" panose="020B0604020202020204" pitchFamily="34" charset="0"/>
              </a:rPr>
              <a:t> of </a:t>
            </a:r>
            <a:r>
              <a:rPr lang="fr-FR" sz="1600" i="1" dirty="0" err="1" smtClean="0">
                <a:solidFill>
                  <a:srgbClr val="0086CB"/>
                </a:solidFill>
                <a:latin typeface="HELVETICA" panose="020B0604020202020204" pitchFamily="34" charset="0"/>
                <a:cs typeface="HELVETICA" panose="020B0604020202020204" pitchFamily="34" charset="0"/>
              </a:rPr>
              <a:t>various</a:t>
            </a:r>
            <a:r>
              <a:rPr lang="fr-FR" sz="1600" i="1" dirty="0" smtClean="0">
                <a:solidFill>
                  <a:srgbClr val="0086CB"/>
                </a:solidFill>
                <a:latin typeface="HELVETICA" panose="020B0604020202020204" pitchFamily="34" charset="0"/>
                <a:cs typeface="HELVETICA" panose="020B0604020202020204" pitchFamily="34" charset="0"/>
              </a:rPr>
              <a:t> disciplines </a:t>
            </a:r>
            <a:r>
              <a:rPr lang="fr-FR" sz="1600" dirty="0" smtClean="0">
                <a:solidFill>
                  <a:srgbClr val="0086CB"/>
                </a:solidFill>
                <a:latin typeface="HELVETICA" panose="020B0604020202020204" pitchFamily="34" charset="0"/>
                <a:cs typeface="HELVETICA" panose="020B0604020202020204" pitchFamily="34" charset="0"/>
              </a:rPr>
              <a:t>- </a:t>
            </a:r>
            <a:r>
              <a:rPr lang="fr-FR" sz="1600" dirty="0">
                <a:solidFill>
                  <a:srgbClr val="0086CB"/>
                </a:solidFill>
                <a:latin typeface="HELVETICA" panose="020B0604020202020204" pitchFamily="34" charset="0"/>
                <a:cs typeface="HELVETICA" panose="020B0604020202020204" pitchFamily="34" charset="0"/>
              </a:rPr>
              <a:t>[</a:t>
            </a:r>
            <a:r>
              <a:rPr lang="fr-FR" sz="1600" dirty="0" smtClean="0">
                <a:solidFill>
                  <a:srgbClr val="0086CB"/>
                </a:solidFill>
                <a:latin typeface="HELVETICA" panose="020B0604020202020204" pitchFamily="34" charset="0"/>
                <a:cs typeface="HELVETICA" panose="020B0604020202020204" pitchFamily="34" charset="0"/>
              </a:rPr>
              <a:t>Michel Manciaux]</a:t>
            </a:r>
          </a:p>
          <a:p>
            <a:pPr lvl="1">
              <a:spcBef>
                <a:spcPts val="0"/>
              </a:spcBef>
              <a:spcAft>
                <a:spcPts val="600"/>
              </a:spcAft>
              <a:buFont typeface="Wingdings" panose="05000000000000000000" pitchFamily="2" charset="2"/>
              <a:buChar char="Ø"/>
            </a:pPr>
            <a:r>
              <a:rPr lang="fr-FR" sz="1600" dirty="0" smtClean="0">
                <a:solidFill>
                  <a:srgbClr val="0086CB"/>
                </a:solidFill>
                <a:latin typeface="HELVETICA" panose="020B0604020202020204" pitchFamily="34" charset="0"/>
                <a:cs typeface="HELVETICA" panose="020B0604020202020204" pitchFamily="34" charset="0"/>
              </a:rPr>
              <a:t>Support </a:t>
            </a:r>
            <a:r>
              <a:rPr lang="fr-FR" sz="1600" dirty="0" err="1">
                <a:solidFill>
                  <a:srgbClr val="0086CB"/>
                </a:solidFill>
                <a:latin typeface="HELVETICA" panose="020B0604020202020204" pitchFamily="34" charset="0"/>
                <a:cs typeface="HELVETICA" panose="020B0604020202020204" pitchFamily="34" charset="0"/>
              </a:rPr>
              <a:t>vulnerable</a:t>
            </a:r>
            <a:r>
              <a:rPr lang="fr-FR" sz="1600" dirty="0">
                <a:solidFill>
                  <a:srgbClr val="0086CB"/>
                </a:solidFill>
                <a:latin typeface="HELVETICA" panose="020B0604020202020204" pitchFamily="34" charset="0"/>
                <a:cs typeface="HELVETICA" panose="020B0604020202020204" pitchFamily="34" charset="0"/>
              </a:rPr>
              <a:t> </a:t>
            </a:r>
            <a:r>
              <a:rPr lang="fr-FR" sz="1600" dirty="0" smtClean="0">
                <a:solidFill>
                  <a:srgbClr val="0086CB"/>
                </a:solidFill>
                <a:latin typeface="HELVETICA" panose="020B0604020202020204" pitchFamily="34" charset="0"/>
                <a:cs typeface="HELVETICA" panose="020B0604020202020204" pitchFamily="34" charset="0"/>
              </a:rPr>
              <a:t>children and </a:t>
            </a:r>
            <a:r>
              <a:rPr lang="fr-FR" sz="1600" dirty="0" err="1" smtClean="0">
                <a:solidFill>
                  <a:srgbClr val="0086CB"/>
                </a:solidFill>
                <a:latin typeface="HELVETICA" panose="020B0604020202020204" pitchFamily="34" charset="0"/>
                <a:cs typeface="HELVETICA" panose="020B0604020202020204" pitchFamily="34" charset="0"/>
              </a:rPr>
              <a:t>families</a:t>
            </a:r>
            <a:endParaRPr lang="fr-FR" sz="1600" dirty="0" smtClean="0">
              <a:solidFill>
                <a:srgbClr val="0086CB"/>
              </a:solidFill>
              <a:latin typeface="HELVETICA" panose="020B0604020202020204" pitchFamily="34" charset="0"/>
              <a:cs typeface="HELVETICA" panose="020B0604020202020204" pitchFamily="34" charset="0"/>
            </a:endParaRPr>
          </a:p>
          <a:p>
            <a:pPr lvl="1">
              <a:spcBef>
                <a:spcPts val="0"/>
              </a:spcBef>
              <a:spcAft>
                <a:spcPts val="1200"/>
              </a:spcAft>
              <a:buFont typeface="Wingdings" panose="05000000000000000000" pitchFamily="2" charset="2"/>
              <a:buChar char="Ø"/>
            </a:pPr>
            <a:r>
              <a:rPr lang="fr-FR" sz="1600" dirty="0" smtClean="0">
                <a:solidFill>
                  <a:srgbClr val="0086CB"/>
                </a:solidFill>
                <a:latin typeface="HELVETICA" panose="020B0604020202020204" pitchFamily="34" charset="0"/>
                <a:cs typeface="HELVETICA" panose="020B0604020202020204" pitchFamily="34" charset="0"/>
              </a:rPr>
              <a:t>Child global </a:t>
            </a:r>
            <a:r>
              <a:rPr lang="fr-FR" sz="1600" dirty="0" err="1" smtClean="0">
                <a:solidFill>
                  <a:srgbClr val="0086CB"/>
                </a:solidFill>
                <a:latin typeface="HELVETICA" panose="020B0604020202020204" pitchFamily="34" charset="0"/>
                <a:cs typeface="HELVETICA" panose="020B0604020202020204" pitchFamily="34" charset="0"/>
              </a:rPr>
              <a:t>health</a:t>
            </a:r>
            <a:r>
              <a:rPr lang="fr-FR" sz="1600" dirty="0" smtClean="0">
                <a:solidFill>
                  <a:srgbClr val="0086CB"/>
                </a:solidFill>
                <a:latin typeface="HELVETICA" panose="020B0604020202020204" pitchFamily="34" charset="0"/>
                <a:cs typeface="HELVETICA" panose="020B0604020202020204" pitchFamily="34" charset="0"/>
              </a:rPr>
              <a:t> </a:t>
            </a:r>
            <a:r>
              <a:rPr lang="fr-FR" sz="1600" dirty="0" err="1" smtClean="0">
                <a:solidFill>
                  <a:srgbClr val="0086CB"/>
                </a:solidFill>
                <a:latin typeface="HELVETICA" panose="020B0604020202020204" pitchFamily="34" charset="0"/>
                <a:cs typeface="HELVETICA" panose="020B0604020202020204" pitchFamily="34" charset="0"/>
              </a:rPr>
              <a:t>approach</a:t>
            </a:r>
            <a:r>
              <a:rPr lang="fr-FR" sz="1600" dirty="0" smtClean="0">
                <a:solidFill>
                  <a:srgbClr val="0086CB"/>
                </a:solidFill>
                <a:latin typeface="HELVETICA" panose="020B0604020202020204" pitchFamily="34" charset="0"/>
                <a:cs typeface="HELVETICA" panose="020B0604020202020204" pitchFamily="34" charset="0"/>
              </a:rPr>
              <a:t> in and </a:t>
            </a:r>
            <a:r>
              <a:rPr lang="fr-FR" sz="1600" dirty="0" err="1" smtClean="0">
                <a:solidFill>
                  <a:srgbClr val="0086CB"/>
                </a:solidFill>
                <a:latin typeface="HELVETICA" panose="020B0604020202020204" pitchFamily="34" charset="0"/>
                <a:cs typeface="HELVETICA" panose="020B0604020202020204" pitchFamily="34" charset="0"/>
              </a:rPr>
              <a:t>with</a:t>
            </a:r>
            <a:r>
              <a:rPr lang="fr-FR" sz="1600" dirty="0" smtClean="0">
                <a:solidFill>
                  <a:srgbClr val="0086CB"/>
                </a:solidFill>
                <a:latin typeface="HELVETICA" panose="020B0604020202020204" pitchFamily="34" charset="0"/>
                <a:cs typeface="HELVETICA" panose="020B0604020202020204" pitchFamily="34" charset="0"/>
              </a:rPr>
              <a:t> the </a:t>
            </a:r>
            <a:r>
              <a:rPr lang="fr-FR" sz="1600" dirty="0" err="1" smtClean="0">
                <a:solidFill>
                  <a:srgbClr val="0086CB"/>
                </a:solidFill>
                <a:latin typeface="HELVETICA" panose="020B0604020202020204" pitchFamily="34" charset="0"/>
                <a:cs typeface="HELVETICA" panose="020B0604020202020204" pitchFamily="34" charset="0"/>
              </a:rPr>
              <a:t>community</a:t>
            </a:r>
            <a:r>
              <a:rPr lang="fr-FR" sz="1600" dirty="0" smtClean="0">
                <a:solidFill>
                  <a:srgbClr val="0086CB"/>
                </a:solidFill>
                <a:latin typeface="HELVETICA" panose="020B0604020202020204" pitchFamily="34" charset="0"/>
                <a:cs typeface="HELVETICA" panose="020B0604020202020204" pitchFamily="34" charset="0"/>
              </a:rPr>
              <a:t> </a:t>
            </a:r>
          </a:p>
          <a:p>
            <a:pPr>
              <a:spcBef>
                <a:spcPts val="0"/>
              </a:spcBef>
              <a:spcAft>
                <a:spcPts val="600"/>
              </a:spcAft>
            </a:pPr>
            <a:r>
              <a:rPr lang="fr-FR" sz="1600" dirty="0">
                <a:latin typeface="HELVETICA" panose="020B0604020202020204" pitchFamily="34" charset="0"/>
                <a:cs typeface="HELVETICA" panose="020B0604020202020204" pitchFamily="34" charset="0"/>
              </a:rPr>
              <a:t>The </a:t>
            </a:r>
            <a:r>
              <a:rPr lang="fr-FR" sz="1600" dirty="0" err="1">
                <a:latin typeface="HELVETICA" panose="020B0604020202020204" pitchFamily="34" charset="0"/>
                <a:cs typeface="HELVETICA" panose="020B0604020202020204" pitchFamily="34" charset="0"/>
              </a:rPr>
              <a:t>need</a:t>
            </a:r>
            <a:r>
              <a:rPr lang="fr-FR" sz="1600" dirty="0">
                <a:latin typeface="HELVETICA" panose="020B0604020202020204" pitchFamily="34" charset="0"/>
                <a:cs typeface="HELVETICA" panose="020B0604020202020204" pitchFamily="34" charset="0"/>
              </a:rPr>
              <a:t> </a:t>
            </a:r>
            <a:r>
              <a:rPr lang="fr-FR" sz="1600" b="1" dirty="0" smtClean="0">
                <a:latin typeface="HELVETICA" panose="020B0604020202020204" pitchFamily="34" charset="0"/>
                <a:cs typeface="HELVETICA" panose="020B0604020202020204" pitchFamily="34" charset="0"/>
              </a:rPr>
              <a:t>to </a:t>
            </a:r>
            <a:r>
              <a:rPr lang="fr-FR" sz="1600" b="1" dirty="0" err="1" smtClean="0">
                <a:latin typeface="HELVETICA" panose="020B0604020202020204" pitchFamily="34" charset="0"/>
                <a:cs typeface="HELVETICA" panose="020B0604020202020204" pitchFamily="34" charset="0"/>
              </a:rPr>
              <a:t>scale</a:t>
            </a:r>
            <a:r>
              <a:rPr lang="fr-FR" sz="1600" b="1" dirty="0" smtClean="0">
                <a:latin typeface="HELVETICA" panose="020B0604020202020204" pitchFamily="34" charset="0"/>
                <a:cs typeface="HELVETICA" panose="020B0604020202020204" pitchFamily="34" charset="0"/>
              </a:rPr>
              <a:t> up</a:t>
            </a:r>
            <a:r>
              <a:rPr lang="fr-FR" sz="1600" dirty="0" smtClean="0">
                <a:latin typeface="HELVETICA" panose="020B0604020202020204" pitchFamily="34" charset="0"/>
                <a:cs typeface="HELVETICA" panose="020B0604020202020204" pitchFamily="34" charset="0"/>
              </a:rPr>
              <a:t>: </a:t>
            </a:r>
            <a:endParaRPr lang="fr-FR" sz="1600" dirty="0">
              <a:latin typeface="HELVETICA" panose="020B0604020202020204" pitchFamily="34" charset="0"/>
              <a:cs typeface="HELVETICA" panose="020B0604020202020204" pitchFamily="34" charset="0"/>
            </a:endParaRPr>
          </a:p>
          <a:p>
            <a:pPr lvl="1">
              <a:spcBef>
                <a:spcPts val="0"/>
              </a:spcBef>
              <a:spcAft>
                <a:spcPts val="600"/>
              </a:spcAft>
              <a:buFont typeface="Wingdings" panose="05000000000000000000" pitchFamily="2" charset="2"/>
              <a:buChar char="Ø"/>
            </a:pPr>
            <a:r>
              <a:rPr lang="fr-FR" sz="1600" dirty="0" smtClean="0">
                <a:solidFill>
                  <a:srgbClr val="0086CB"/>
                </a:solidFill>
                <a:latin typeface="HELVETICA" panose="020B0604020202020204" pitchFamily="34" charset="0"/>
                <a:cs typeface="HELVETICA" panose="020B0604020202020204" pitchFamily="34" charset="0"/>
              </a:rPr>
              <a:t>Training for </a:t>
            </a:r>
            <a:r>
              <a:rPr lang="fr-FR" sz="1600" dirty="0" err="1" smtClean="0">
                <a:solidFill>
                  <a:srgbClr val="0086CB"/>
                </a:solidFill>
                <a:latin typeface="HELVETICA" panose="020B0604020202020204" pitchFamily="34" charset="0"/>
                <a:cs typeface="HELVETICA" panose="020B0604020202020204" pitchFamily="34" charset="0"/>
              </a:rPr>
              <a:t>professionals</a:t>
            </a:r>
            <a:r>
              <a:rPr lang="fr-FR" sz="1600" dirty="0" smtClean="0">
                <a:solidFill>
                  <a:srgbClr val="0086CB"/>
                </a:solidFill>
                <a:latin typeface="HELVETICA" panose="020B0604020202020204" pitchFamily="34" charset="0"/>
                <a:cs typeface="HELVETICA" panose="020B0604020202020204" pitchFamily="34" charset="0"/>
              </a:rPr>
              <a:t> and </a:t>
            </a:r>
            <a:r>
              <a:rPr lang="fr-FR" sz="1600" dirty="0" err="1" smtClean="0">
                <a:solidFill>
                  <a:srgbClr val="0086CB"/>
                </a:solidFill>
                <a:latin typeface="HELVETICA" panose="020B0604020202020204" pitchFamily="34" charset="0"/>
                <a:cs typeface="HELVETICA" panose="020B0604020202020204" pitchFamily="34" charset="0"/>
              </a:rPr>
              <a:t>students</a:t>
            </a:r>
            <a:r>
              <a:rPr lang="fr-FR" sz="1600" dirty="0" smtClean="0">
                <a:solidFill>
                  <a:srgbClr val="0086CB"/>
                </a:solidFill>
                <a:latin typeface="HELVETICA" panose="020B0604020202020204" pitchFamily="34" charset="0"/>
                <a:cs typeface="HELVETICA" panose="020B0604020202020204" pitchFamily="34" charset="0"/>
              </a:rPr>
              <a:t> </a:t>
            </a:r>
            <a:endParaRPr lang="fr-FR" sz="1600" dirty="0">
              <a:solidFill>
                <a:srgbClr val="0086CB"/>
              </a:solidFill>
              <a:latin typeface="HELVETICA" panose="020B0604020202020204" pitchFamily="34" charset="0"/>
              <a:cs typeface="HELVETICA" panose="020B0604020202020204" pitchFamily="34" charset="0"/>
            </a:endParaRPr>
          </a:p>
          <a:p>
            <a:pPr lvl="1">
              <a:spcBef>
                <a:spcPts val="0"/>
              </a:spcBef>
              <a:spcAft>
                <a:spcPts val="600"/>
              </a:spcAft>
              <a:buFont typeface="Wingdings" panose="05000000000000000000" pitchFamily="2" charset="2"/>
              <a:buChar char="Ø"/>
            </a:pPr>
            <a:r>
              <a:rPr lang="fr-FR" sz="1600" dirty="0" smtClean="0">
                <a:solidFill>
                  <a:srgbClr val="0086CB"/>
                </a:solidFill>
                <a:latin typeface="HELVETICA" panose="020B0604020202020204" pitchFamily="34" charset="0"/>
                <a:cs typeface="HELVETICA" panose="020B0604020202020204" pitchFamily="34" charset="0"/>
              </a:rPr>
              <a:t>Collaboration </a:t>
            </a:r>
            <a:r>
              <a:rPr lang="fr-FR" sz="1600" dirty="0" err="1" smtClean="0">
                <a:solidFill>
                  <a:srgbClr val="0086CB"/>
                </a:solidFill>
                <a:latin typeface="HELVETICA" panose="020B0604020202020204" pitchFamily="34" charset="0"/>
                <a:cs typeface="HELVETICA" panose="020B0604020202020204" pitchFamily="34" charset="0"/>
              </a:rPr>
              <a:t>with</a:t>
            </a:r>
            <a:r>
              <a:rPr lang="fr-FR" sz="1600" dirty="0" smtClean="0">
                <a:solidFill>
                  <a:srgbClr val="0086CB"/>
                </a:solidFill>
                <a:latin typeface="HELVETICA" panose="020B0604020202020204" pitchFamily="34" charset="0"/>
                <a:cs typeface="HELVETICA" panose="020B0604020202020204" pitchFamily="34" charset="0"/>
              </a:rPr>
              <a:t> </a:t>
            </a:r>
            <a:r>
              <a:rPr lang="fr-FR" sz="1600" dirty="0" err="1" smtClean="0">
                <a:solidFill>
                  <a:srgbClr val="0086CB"/>
                </a:solidFill>
                <a:latin typeface="HELVETICA" panose="020B0604020202020204" pitchFamily="34" charset="0"/>
                <a:cs typeface="HELVETICA" panose="020B0604020202020204" pitchFamily="34" charset="0"/>
              </a:rPr>
              <a:t>research</a:t>
            </a:r>
            <a:r>
              <a:rPr lang="fr-FR" sz="1600" dirty="0" smtClean="0">
                <a:solidFill>
                  <a:srgbClr val="0086CB"/>
                </a:solidFill>
                <a:latin typeface="HELVETICA" panose="020B0604020202020204" pitchFamily="34" charset="0"/>
                <a:cs typeface="HELVETICA" panose="020B0604020202020204" pitchFamily="34" charset="0"/>
              </a:rPr>
              <a:t>: CSP Chairs McGill </a:t>
            </a:r>
            <a:r>
              <a:rPr lang="fr-FR" sz="1600" dirty="0" err="1" smtClean="0">
                <a:solidFill>
                  <a:srgbClr val="0086CB"/>
                </a:solidFill>
                <a:latin typeface="HELVETICA" panose="020B0604020202020204" pitchFamily="34" charset="0"/>
                <a:cs typeface="HELVETICA" panose="020B0604020202020204" pitchFamily="34" charset="0"/>
              </a:rPr>
              <a:t>University</a:t>
            </a:r>
            <a:r>
              <a:rPr lang="fr-FR" sz="1600" dirty="0" smtClean="0">
                <a:solidFill>
                  <a:srgbClr val="0086CB"/>
                </a:solidFill>
                <a:latin typeface="HELVETICA" panose="020B0604020202020204" pitchFamily="34" charset="0"/>
                <a:cs typeface="HELVETICA" panose="020B0604020202020204" pitchFamily="34" charset="0"/>
              </a:rPr>
              <a:t> and </a:t>
            </a:r>
            <a:r>
              <a:rPr lang="fr-FR" sz="1600" dirty="0" err="1" smtClean="0">
                <a:solidFill>
                  <a:srgbClr val="0086CB"/>
                </a:solidFill>
                <a:latin typeface="HELVETICA" panose="020B0604020202020204" pitchFamily="34" charset="0"/>
                <a:cs typeface="HELVETICA" panose="020B0604020202020204" pitchFamily="34" charset="0"/>
              </a:rPr>
              <a:t>UdeM</a:t>
            </a:r>
            <a:r>
              <a:rPr lang="fr-FR" sz="1600" dirty="0" smtClean="0">
                <a:solidFill>
                  <a:srgbClr val="0086CB"/>
                </a:solidFill>
                <a:latin typeface="HELVETICA" panose="020B0604020202020204" pitchFamily="34" charset="0"/>
                <a:cs typeface="HELVETICA" panose="020B0604020202020204" pitchFamily="34" charset="0"/>
              </a:rPr>
              <a:t> </a:t>
            </a:r>
            <a:endParaRPr lang="fr-FR" sz="1600" dirty="0">
              <a:solidFill>
                <a:srgbClr val="0086CB"/>
              </a:solidFill>
              <a:latin typeface="HELVETICA" panose="020B0604020202020204" pitchFamily="34" charset="0"/>
              <a:cs typeface="HELVETICA" panose="020B0604020202020204" pitchFamily="34" charset="0"/>
            </a:endParaRPr>
          </a:p>
          <a:p>
            <a:pPr lvl="1">
              <a:spcBef>
                <a:spcPts val="0"/>
              </a:spcBef>
              <a:spcAft>
                <a:spcPts val="600"/>
              </a:spcAft>
              <a:buFont typeface="Wingdings" panose="05000000000000000000" pitchFamily="2" charset="2"/>
              <a:buChar char="Ø"/>
            </a:pPr>
            <a:r>
              <a:rPr lang="fr-FR" sz="1600" dirty="0" smtClean="0">
                <a:solidFill>
                  <a:srgbClr val="0086CB"/>
                </a:solidFill>
                <a:latin typeface="HELVETICA" panose="020B0604020202020204" pitchFamily="34" charset="0"/>
                <a:cs typeface="HELVETICA" panose="020B0604020202020204" pitchFamily="34" charset="0"/>
              </a:rPr>
              <a:t>Certification </a:t>
            </a:r>
            <a:r>
              <a:rPr lang="fr-FR" sz="1600" dirty="0" err="1" smtClean="0">
                <a:solidFill>
                  <a:srgbClr val="0086CB"/>
                </a:solidFill>
                <a:latin typeface="HELVETICA" panose="020B0604020202020204" pitchFamily="34" charset="0"/>
                <a:cs typeface="HELVETICA" panose="020B0604020202020204" pitchFamily="34" charset="0"/>
              </a:rPr>
              <a:t>process</a:t>
            </a:r>
            <a:r>
              <a:rPr lang="fr-FR" sz="1600" dirty="0" smtClean="0">
                <a:solidFill>
                  <a:srgbClr val="0086CB"/>
                </a:solidFill>
                <a:latin typeface="HELVETICA" panose="020B0604020202020204" pitchFamily="34" charset="0"/>
                <a:cs typeface="HELVETICA" panose="020B0604020202020204" pitchFamily="34" charset="0"/>
              </a:rPr>
              <a:t> </a:t>
            </a:r>
            <a:r>
              <a:rPr lang="fr-FR" sz="1600" dirty="0" err="1" smtClean="0">
                <a:solidFill>
                  <a:srgbClr val="0086CB"/>
                </a:solidFill>
                <a:latin typeface="HELVETICA" panose="020B0604020202020204" pitchFamily="34" charset="0"/>
                <a:cs typeface="HELVETICA" panose="020B0604020202020204" pitchFamily="34" charset="0"/>
              </a:rPr>
              <a:t>across</a:t>
            </a:r>
            <a:r>
              <a:rPr lang="fr-FR" sz="1600" dirty="0" smtClean="0">
                <a:solidFill>
                  <a:srgbClr val="0086CB"/>
                </a:solidFill>
                <a:latin typeface="HELVETICA" panose="020B0604020202020204" pitchFamily="34" charset="0"/>
                <a:cs typeface="HELVETICA" panose="020B0604020202020204" pitchFamily="34" charset="0"/>
              </a:rPr>
              <a:t> Canada </a:t>
            </a:r>
            <a:endParaRPr lang="fr-FR" sz="1600" dirty="0">
              <a:solidFill>
                <a:srgbClr val="0086CB"/>
              </a:solidFill>
              <a:latin typeface="HELVETICA" panose="020B0604020202020204" pitchFamily="34" charset="0"/>
              <a:cs typeface="HELVETICA" panose="020B0604020202020204" pitchFamily="34" charset="0"/>
            </a:endParaRPr>
          </a:p>
          <a:p>
            <a:pPr marL="457200" lvl="1" indent="0" algn="ctr">
              <a:spcBef>
                <a:spcPts val="0"/>
              </a:spcBef>
              <a:spcAft>
                <a:spcPts val="600"/>
              </a:spcAft>
              <a:buNone/>
            </a:pPr>
            <a:endParaRPr lang="fr-FR" sz="1600" dirty="0">
              <a:solidFill>
                <a:srgbClr val="0086CB"/>
              </a:solidFill>
              <a:latin typeface="HELVETICA" panose="020B0604020202020204" pitchFamily="34" charset="0"/>
              <a:cs typeface="HELVETICA" panose="020B0604020202020204" pitchFamily="34" charset="0"/>
            </a:endParaRPr>
          </a:p>
          <a:p>
            <a:pPr marL="457200" lvl="1" indent="0">
              <a:spcBef>
                <a:spcPts val="0"/>
              </a:spcBef>
              <a:spcAft>
                <a:spcPts val="600"/>
              </a:spcAft>
              <a:buNone/>
            </a:pPr>
            <a:r>
              <a:rPr lang="fr-FR" sz="1600" b="1" dirty="0" smtClean="0">
                <a:solidFill>
                  <a:srgbClr val="0086CB"/>
                </a:solidFill>
                <a:latin typeface="HELVETICA" panose="020B0604020202020204" pitchFamily="34" charset="0"/>
                <a:cs typeface="HELVETICA" panose="020B0604020202020204" pitchFamily="34" charset="0"/>
              </a:rPr>
              <a:t>		</a:t>
            </a:r>
            <a:endParaRPr lang="fr-CA" sz="1600" dirty="0">
              <a:latin typeface="HELVETICA" pitchFamily="34" charset="0"/>
              <a:cs typeface="HELVETICA" pitchFamily="34" charset="0"/>
            </a:endParaRPr>
          </a:p>
          <a:p>
            <a:pPr lvl="1">
              <a:spcBef>
                <a:spcPts val="0"/>
              </a:spcBef>
              <a:spcAft>
                <a:spcPts val="600"/>
              </a:spcAft>
              <a:buFont typeface="Wingdings" panose="05000000000000000000" pitchFamily="2" charset="2"/>
              <a:buChar char="Ø"/>
            </a:pPr>
            <a:endParaRPr lang="fr-FR" sz="1600" dirty="0" smtClean="0">
              <a:solidFill>
                <a:srgbClr val="0086CB"/>
              </a:solidFill>
              <a:latin typeface="HELVETICA" panose="020B0604020202020204" pitchFamily="34" charset="0"/>
              <a:cs typeface="HELVETICA" panose="020B0604020202020204" pitchFamily="34" charset="0"/>
            </a:endParaRPr>
          </a:p>
          <a:p>
            <a:pPr lvl="1">
              <a:spcBef>
                <a:spcPts val="0"/>
              </a:spcBef>
              <a:spcAft>
                <a:spcPts val="600"/>
              </a:spcAft>
              <a:buFont typeface="Wingdings" panose="05000000000000000000" pitchFamily="2" charset="2"/>
              <a:buChar char="Ø"/>
            </a:pPr>
            <a:endParaRPr lang="fr-CA" sz="1600" dirty="0">
              <a:solidFill>
                <a:srgbClr val="0086CB"/>
              </a:solidFill>
              <a:latin typeface="HELVETICA" panose="020B0604020202020204" pitchFamily="34" charset="0"/>
              <a:cs typeface="HELVETICA" panose="020B0604020202020204" pitchFamily="34" charset="0"/>
            </a:endParaRPr>
          </a:p>
        </p:txBody>
      </p:sp>
      <p:sp>
        <p:nvSpPr>
          <p:cNvPr id="6" name="Espace réservé du pied de page 8"/>
          <p:cNvSpPr>
            <a:spLocks noGrp="1"/>
          </p:cNvSpPr>
          <p:nvPr>
            <p:ph type="ftr" sz="quarter" idx="11"/>
            <p:custDataLst>
              <p:tags r:id="rId1"/>
            </p:custDataLst>
          </p:nvPr>
        </p:nvSpPr>
        <p:spPr>
          <a:xfrm>
            <a:off x="683568" y="6376243"/>
            <a:ext cx="4968552" cy="365125"/>
          </a:xfrm>
        </p:spPr>
        <p:txBody>
          <a:bodyPr/>
          <a:lstStyle/>
          <a:p>
            <a:pPr algn="l"/>
            <a:r>
              <a:rPr lang="fr-CA" sz="1100" dirty="0" smtClean="0">
                <a:solidFill>
                  <a:prstClr val="black"/>
                </a:solidFill>
                <a:latin typeface="HELVETICA" pitchFamily="34" charset="0"/>
                <a:cs typeface="HELVETICA" pitchFamily="34" charset="0"/>
              </a:rPr>
              <a:t>© All </a:t>
            </a:r>
            <a:r>
              <a:rPr lang="fr-CA" sz="1100" dirty="0" err="1" smtClean="0">
                <a:solidFill>
                  <a:prstClr val="black"/>
                </a:solidFill>
                <a:latin typeface="HELVETICA" pitchFamily="34" charset="0"/>
                <a:cs typeface="HELVETICA" pitchFamily="34" charset="0"/>
              </a:rPr>
              <a:t>rights</a:t>
            </a:r>
            <a:r>
              <a:rPr lang="fr-CA" sz="1100" dirty="0" smtClean="0">
                <a:solidFill>
                  <a:prstClr val="black"/>
                </a:solidFill>
                <a:latin typeface="HELVETICA" pitchFamily="34" charset="0"/>
                <a:cs typeface="HELVETICA" pitchFamily="34" charset="0"/>
              </a:rPr>
              <a:t> </a:t>
            </a:r>
            <a:r>
              <a:rPr lang="fr-CA" sz="1100" dirty="0" err="1" smtClean="0">
                <a:solidFill>
                  <a:prstClr val="black"/>
                </a:solidFill>
                <a:latin typeface="HELVETICA" pitchFamily="34" charset="0"/>
                <a:cs typeface="HELVETICA" pitchFamily="34" charset="0"/>
              </a:rPr>
              <a:t>reserved</a:t>
            </a:r>
            <a:r>
              <a:rPr lang="fr-CA" sz="1100" dirty="0" smtClean="0">
                <a:solidFill>
                  <a:prstClr val="black"/>
                </a:solidFill>
                <a:latin typeface="HELVETICA" pitchFamily="34" charset="0"/>
                <a:cs typeface="HELVETICA" pitchFamily="34" charset="0"/>
              </a:rPr>
              <a:t>, Fondation Dr Julien 2016</a:t>
            </a:r>
            <a:endParaRPr lang="fr-CA" sz="1100" dirty="0">
              <a:solidFill>
                <a:prstClr val="black"/>
              </a:solidFill>
              <a:latin typeface="HELVETICA" pitchFamily="34" charset="0"/>
              <a:cs typeface="HELVETICA" pitchFamily="34" charset="0"/>
            </a:endParaRPr>
          </a:p>
        </p:txBody>
      </p:sp>
    </p:spTree>
    <p:extLst>
      <p:ext uri="{BB962C8B-B14F-4D97-AF65-F5344CB8AC3E}">
        <p14:creationId xmlns:p14="http://schemas.microsoft.com/office/powerpoint/2010/main" val="6735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err="1" smtClean="0"/>
              <a:t>Community</a:t>
            </a:r>
            <a:r>
              <a:rPr lang="fr-FR" b="1" i="1" dirty="0" smtClean="0"/>
              <a:t> social </a:t>
            </a:r>
            <a:r>
              <a:rPr lang="fr-FR" b="1" i="1" dirty="0" err="1" smtClean="0"/>
              <a:t>pediatric</a:t>
            </a:r>
            <a:r>
              <a:rPr lang="fr-FR" b="1" i="1" dirty="0" smtClean="0"/>
              <a:t/>
            </a:r>
            <a:br>
              <a:rPr lang="fr-FR" b="1" i="1" dirty="0" smtClean="0"/>
            </a:br>
            <a:r>
              <a:rPr lang="fr-FR" b="1" i="1" dirty="0" smtClean="0"/>
              <a:t>(</a:t>
            </a:r>
            <a:r>
              <a:rPr lang="fr-FR" b="1" i="1" dirty="0" err="1" smtClean="0"/>
              <a:t>added</a:t>
            </a:r>
            <a:r>
              <a:rPr lang="fr-FR" b="1" i="1" dirty="0" smtClean="0"/>
              <a:t> value)</a:t>
            </a:r>
            <a:endParaRPr lang="fr-FR" b="1" i="1" dirty="0"/>
          </a:p>
        </p:txBody>
      </p:sp>
      <p:sp>
        <p:nvSpPr>
          <p:cNvPr id="3" name="Espace réservé du contenu 2"/>
          <p:cNvSpPr>
            <a:spLocks noGrp="1"/>
          </p:cNvSpPr>
          <p:nvPr>
            <p:ph idx="1"/>
          </p:nvPr>
        </p:nvSpPr>
        <p:spPr/>
        <p:txBody>
          <a:bodyPr/>
          <a:lstStyle/>
          <a:p>
            <a:r>
              <a:rPr lang="fr-FR" dirty="0" smtClean="0"/>
              <a:t>-</a:t>
            </a:r>
            <a:r>
              <a:rPr lang="fr-FR" dirty="0" err="1" smtClean="0"/>
              <a:t>Accessibility</a:t>
            </a:r>
            <a:endParaRPr lang="fr-FR" dirty="0" smtClean="0"/>
          </a:p>
          <a:p>
            <a:r>
              <a:rPr lang="fr-FR" dirty="0" smtClean="0"/>
              <a:t>-</a:t>
            </a:r>
            <a:r>
              <a:rPr lang="fr-FR" dirty="0" err="1" smtClean="0"/>
              <a:t>Intensity</a:t>
            </a:r>
            <a:endParaRPr lang="fr-FR" dirty="0" smtClean="0"/>
          </a:p>
          <a:p>
            <a:r>
              <a:rPr lang="fr-FR" dirty="0" smtClean="0"/>
              <a:t>-</a:t>
            </a:r>
            <a:r>
              <a:rPr lang="fr-FR" dirty="0" err="1" smtClean="0"/>
              <a:t>Tailored</a:t>
            </a:r>
            <a:r>
              <a:rPr lang="fr-FR" dirty="0" smtClean="0"/>
              <a:t> </a:t>
            </a:r>
            <a:r>
              <a:rPr lang="fr-FR" dirty="0" err="1" smtClean="0"/>
              <a:t>accompaniement</a:t>
            </a:r>
            <a:r>
              <a:rPr lang="fr-FR" dirty="0" smtClean="0"/>
              <a:t> (</a:t>
            </a:r>
            <a:r>
              <a:rPr lang="fr-FR" dirty="0" err="1" smtClean="0"/>
              <a:t>medical</a:t>
            </a:r>
            <a:r>
              <a:rPr lang="fr-FR" dirty="0" smtClean="0"/>
              <a:t>, </a:t>
            </a:r>
            <a:r>
              <a:rPr lang="fr-FR" dirty="0" err="1" smtClean="0"/>
              <a:t>legal,social</a:t>
            </a:r>
            <a:r>
              <a:rPr lang="fr-FR" dirty="0" smtClean="0"/>
              <a:t>)</a:t>
            </a:r>
          </a:p>
          <a:p>
            <a:r>
              <a:rPr lang="fr-FR" dirty="0" smtClean="0"/>
              <a:t>-</a:t>
            </a:r>
            <a:r>
              <a:rPr lang="fr-FR" dirty="0" err="1" smtClean="0"/>
              <a:t>Cohesion-integration</a:t>
            </a:r>
            <a:r>
              <a:rPr lang="fr-FR" dirty="0" smtClean="0"/>
              <a:t> of services</a:t>
            </a:r>
          </a:p>
          <a:p>
            <a:r>
              <a:rPr lang="fr-FR" dirty="0" smtClean="0"/>
              <a:t>-</a:t>
            </a:r>
            <a:r>
              <a:rPr lang="fr-FR" dirty="0" err="1" smtClean="0"/>
              <a:t>Advocacy</a:t>
            </a:r>
            <a:r>
              <a:rPr lang="fr-FR" dirty="0" smtClean="0"/>
              <a:t> for the </a:t>
            </a:r>
            <a:r>
              <a:rPr lang="fr-FR" dirty="0" err="1" smtClean="0"/>
              <a:t>repect</a:t>
            </a:r>
            <a:r>
              <a:rPr lang="fr-FR" dirty="0" smtClean="0"/>
              <a:t> of the </a:t>
            </a:r>
            <a:r>
              <a:rPr lang="fr-FR" dirty="0" err="1" smtClean="0"/>
              <a:t>child</a:t>
            </a:r>
            <a:endParaRPr lang="fr-FR" dirty="0"/>
          </a:p>
        </p:txBody>
      </p:sp>
      <p:sp>
        <p:nvSpPr>
          <p:cNvPr id="4" name="Espace réservé du pied de page 3"/>
          <p:cNvSpPr>
            <a:spLocks noGrp="1"/>
          </p:cNvSpPr>
          <p:nvPr>
            <p:ph type="ftr" sz="quarter" idx="11"/>
          </p:nvPr>
        </p:nvSpPr>
        <p:spPr/>
        <p:txBody>
          <a:bodyPr/>
          <a:lstStyle/>
          <a:p>
            <a:r>
              <a:rPr lang="fr-CA" smtClean="0"/>
              <a:t>Titre // Date // © Tous droits réservés, Fondation Dr Julien 2013  </a:t>
            </a:r>
            <a:endParaRPr lang="fr-CA"/>
          </a:p>
        </p:txBody>
      </p:sp>
    </p:spTree>
    <p:extLst>
      <p:ext uri="{BB962C8B-B14F-4D97-AF65-F5344CB8AC3E}">
        <p14:creationId xmlns:p14="http://schemas.microsoft.com/office/powerpoint/2010/main" val="401457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29562" y="857250"/>
            <a:ext cx="7776864" cy="857250"/>
          </a:xfrm>
        </p:spPr>
        <p:txBody>
          <a:bodyPr>
            <a:normAutofit/>
          </a:bodyPr>
          <a:lstStyle/>
          <a:p>
            <a:r>
              <a:rPr lang="fr-CA" sz="1800" dirty="0">
                <a:solidFill>
                  <a:srgbClr val="009036"/>
                </a:solidFill>
                <a:latin typeface="Cooper Black" pitchFamily="18" charset="0"/>
              </a:rPr>
              <a:t>COMMUNITY SOCIAL PAEDIATRICS CENTRE (CSPC</a:t>
            </a:r>
            <a:r>
              <a:rPr lang="fr-CA" sz="1800" dirty="0" smtClean="0">
                <a:solidFill>
                  <a:srgbClr val="009036"/>
                </a:solidFill>
                <a:latin typeface="Cooper Black" pitchFamily="18" charset="0"/>
              </a:rPr>
              <a:t>)</a:t>
            </a:r>
            <a:br>
              <a:rPr lang="fr-CA" sz="1800" dirty="0" smtClean="0">
                <a:solidFill>
                  <a:srgbClr val="009036"/>
                </a:solidFill>
                <a:latin typeface="Cooper Black" pitchFamily="18" charset="0"/>
              </a:rPr>
            </a:br>
            <a:r>
              <a:rPr lang="fr-CA" sz="1800" dirty="0" smtClean="0">
                <a:solidFill>
                  <a:srgbClr val="009036"/>
                </a:solidFill>
                <a:latin typeface="Cooper Black" pitchFamily="18" charset="0"/>
              </a:rPr>
              <a:t>the </a:t>
            </a:r>
            <a:r>
              <a:rPr lang="fr-CA" sz="1800" dirty="0" err="1" smtClean="0">
                <a:solidFill>
                  <a:srgbClr val="009036"/>
                </a:solidFill>
                <a:latin typeface="Cooper Black" pitchFamily="18" charset="0"/>
              </a:rPr>
              <a:t>link</a:t>
            </a:r>
            <a:r>
              <a:rPr lang="fr-CA" sz="1800" dirty="0" smtClean="0">
                <a:solidFill>
                  <a:srgbClr val="009036"/>
                </a:solidFill>
                <a:latin typeface="Cooper Black" pitchFamily="18" charset="0"/>
              </a:rPr>
              <a:t> for the </a:t>
            </a:r>
            <a:r>
              <a:rPr lang="fr-CA" sz="1800" dirty="0" err="1" smtClean="0">
                <a:solidFill>
                  <a:srgbClr val="009036"/>
                </a:solidFill>
                <a:latin typeface="Cooper Black" pitchFamily="18" charset="0"/>
              </a:rPr>
              <a:t>cohesion</a:t>
            </a:r>
            <a:r>
              <a:rPr lang="fr-CA" sz="1800" dirty="0" smtClean="0">
                <a:solidFill>
                  <a:srgbClr val="009036"/>
                </a:solidFill>
                <a:latin typeface="Cooper Black" pitchFamily="18" charset="0"/>
              </a:rPr>
              <a:t> of services</a:t>
            </a:r>
            <a:endParaRPr lang="fr-CA" sz="1800" dirty="0">
              <a:solidFill>
                <a:srgbClr val="009036"/>
              </a:solidFill>
              <a:latin typeface="Cooper Black" pitchFamily="18" charset="0"/>
            </a:endParaRPr>
          </a:p>
        </p:txBody>
      </p:sp>
      <p:graphicFrame>
        <p:nvGraphicFramePr>
          <p:cNvPr id="15" name="Diagramme 14"/>
          <p:cNvGraphicFramePr/>
          <p:nvPr>
            <p:custDataLst>
              <p:tags r:id="rId2"/>
            </p:custDataLst>
          </p:nvPr>
        </p:nvGraphicFramePr>
        <p:xfrm>
          <a:off x="2087724" y="2456892"/>
          <a:ext cx="4572000" cy="30480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16" name="ZoneTexte 15"/>
          <p:cNvSpPr txBox="1"/>
          <p:nvPr>
            <p:custDataLst>
              <p:tags r:id="rId3"/>
            </p:custDataLst>
          </p:nvPr>
        </p:nvSpPr>
        <p:spPr>
          <a:xfrm>
            <a:off x="1261433" y="3158971"/>
            <a:ext cx="1398755" cy="461665"/>
          </a:xfrm>
          <a:prstGeom prst="rect">
            <a:avLst/>
          </a:prstGeom>
          <a:noFill/>
        </p:spPr>
        <p:txBody>
          <a:bodyPr wrap="square" rtlCol="0">
            <a:spAutoFit/>
          </a:bodyPr>
          <a:lstStyle/>
          <a:p>
            <a:pPr algn="r">
              <a:spcBef>
                <a:spcPct val="50000"/>
              </a:spcBef>
            </a:pPr>
            <a:r>
              <a:rPr lang="en-CA" sz="1200" dirty="0">
                <a:solidFill>
                  <a:srgbClr val="000000"/>
                </a:solidFill>
                <a:latin typeface="HELVETICA" pitchFamily="34" charset="0"/>
                <a:cs typeface="HELVETICA" pitchFamily="34" charset="0"/>
              </a:rPr>
              <a:t>Fundamental needs</a:t>
            </a:r>
          </a:p>
        </p:txBody>
      </p:sp>
      <p:grpSp>
        <p:nvGrpSpPr>
          <p:cNvPr id="3" name="Groupe 16"/>
          <p:cNvGrpSpPr/>
          <p:nvPr>
            <p:custDataLst>
              <p:tags r:id="rId4"/>
            </p:custDataLst>
          </p:nvPr>
        </p:nvGrpSpPr>
        <p:grpSpPr>
          <a:xfrm>
            <a:off x="2434689" y="3915054"/>
            <a:ext cx="463125" cy="463125"/>
            <a:chOff x="1728191" y="1080113"/>
            <a:chExt cx="617500" cy="617500"/>
          </a:xfrm>
        </p:grpSpPr>
        <p:sp>
          <p:nvSpPr>
            <p:cNvPr id="18" name=" 3"/>
            <p:cNvSpPr/>
            <p:nvPr/>
          </p:nvSpPr>
          <p:spPr>
            <a:xfrm>
              <a:off x="1728191" y="1080113"/>
              <a:ext cx="617500" cy="61750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 4"/>
            <p:cNvSpPr/>
            <p:nvPr/>
          </p:nvSpPr>
          <p:spPr>
            <a:xfrm>
              <a:off x="1883648" y="1236510"/>
              <a:ext cx="306586" cy="304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68" tIns="6668" rIns="6668" bIns="6668" numCol="1" spcCol="1270" anchor="ctr" anchorCtr="0">
              <a:noAutofit/>
            </a:bodyPr>
            <a:lstStyle/>
            <a:p>
              <a:pPr algn="ctr" defTabSz="233363">
                <a:lnSpc>
                  <a:spcPct val="90000"/>
                </a:lnSpc>
                <a:spcBef>
                  <a:spcPct val="0"/>
                </a:spcBef>
                <a:spcAft>
                  <a:spcPct val="35000"/>
                </a:spcAft>
              </a:pPr>
              <a:endParaRPr lang="fr-CA" sz="525" dirty="0">
                <a:solidFill>
                  <a:prstClr val="white"/>
                </a:solidFill>
              </a:endParaRPr>
            </a:p>
          </p:txBody>
        </p:sp>
      </p:grpSp>
      <p:sp>
        <p:nvSpPr>
          <p:cNvPr id="20" name="ZoneTexte 19"/>
          <p:cNvSpPr txBox="1"/>
          <p:nvPr>
            <p:custDataLst>
              <p:tags r:id="rId5"/>
            </p:custDataLst>
          </p:nvPr>
        </p:nvSpPr>
        <p:spPr>
          <a:xfrm>
            <a:off x="1072793" y="3807043"/>
            <a:ext cx="1531970" cy="461665"/>
          </a:xfrm>
          <a:prstGeom prst="rect">
            <a:avLst/>
          </a:prstGeom>
          <a:noFill/>
        </p:spPr>
        <p:txBody>
          <a:bodyPr wrap="square" rtlCol="0">
            <a:spAutoFit/>
          </a:bodyPr>
          <a:lstStyle/>
          <a:p>
            <a:pPr algn="r">
              <a:spcBef>
                <a:spcPct val="50000"/>
              </a:spcBef>
            </a:pPr>
            <a:r>
              <a:rPr lang="en-CA" sz="1200" dirty="0">
                <a:solidFill>
                  <a:srgbClr val="000000"/>
                </a:solidFill>
                <a:latin typeface="HELVETICA" pitchFamily="34" charset="0"/>
                <a:cs typeface="HELVETICA" pitchFamily="34" charset="0"/>
              </a:rPr>
              <a:t>Health determinants</a:t>
            </a:r>
          </a:p>
        </p:txBody>
      </p:sp>
      <p:grpSp>
        <p:nvGrpSpPr>
          <p:cNvPr id="4" name="Groupe 20"/>
          <p:cNvGrpSpPr/>
          <p:nvPr>
            <p:custDataLst>
              <p:tags r:id="rId6"/>
            </p:custDataLst>
          </p:nvPr>
        </p:nvGrpSpPr>
        <p:grpSpPr>
          <a:xfrm>
            <a:off x="2380683" y="4509120"/>
            <a:ext cx="463125" cy="463125"/>
            <a:chOff x="1728191" y="1080113"/>
            <a:chExt cx="617500" cy="617500"/>
          </a:xfrm>
        </p:grpSpPr>
        <p:sp>
          <p:nvSpPr>
            <p:cNvPr id="22" name=" 3"/>
            <p:cNvSpPr/>
            <p:nvPr/>
          </p:nvSpPr>
          <p:spPr>
            <a:xfrm>
              <a:off x="1728191" y="1080113"/>
              <a:ext cx="617500" cy="61750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 4"/>
            <p:cNvSpPr/>
            <p:nvPr/>
          </p:nvSpPr>
          <p:spPr>
            <a:xfrm>
              <a:off x="1883648" y="1236510"/>
              <a:ext cx="306586" cy="304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68" tIns="6668" rIns="6668" bIns="6668" numCol="1" spcCol="1270" anchor="ctr" anchorCtr="0">
              <a:noAutofit/>
            </a:bodyPr>
            <a:lstStyle/>
            <a:p>
              <a:pPr algn="ctr" defTabSz="233363">
                <a:lnSpc>
                  <a:spcPct val="90000"/>
                </a:lnSpc>
                <a:spcBef>
                  <a:spcPct val="0"/>
                </a:spcBef>
                <a:spcAft>
                  <a:spcPct val="35000"/>
                </a:spcAft>
              </a:pPr>
              <a:endParaRPr lang="fr-CA" sz="525" dirty="0">
                <a:solidFill>
                  <a:prstClr val="white"/>
                </a:solidFill>
              </a:endParaRPr>
            </a:p>
          </p:txBody>
        </p:sp>
      </p:grpSp>
      <p:sp>
        <p:nvSpPr>
          <p:cNvPr id="24" name="ZoneTexte 23"/>
          <p:cNvSpPr txBox="1"/>
          <p:nvPr>
            <p:custDataLst>
              <p:tags r:id="rId7"/>
            </p:custDataLst>
          </p:nvPr>
        </p:nvSpPr>
        <p:spPr>
          <a:xfrm>
            <a:off x="1153421" y="4509121"/>
            <a:ext cx="1332148" cy="276999"/>
          </a:xfrm>
          <a:prstGeom prst="rect">
            <a:avLst/>
          </a:prstGeom>
          <a:noFill/>
        </p:spPr>
        <p:txBody>
          <a:bodyPr wrap="square" rtlCol="0">
            <a:spAutoFit/>
          </a:bodyPr>
          <a:lstStyle/>
          <a:p>
            <a:pPr algn="r">
              <a:spcBef>
                <a:spcPct val="50000"/>
              </a:spcBef>
            </a:pPr>
            <a:r>
              <a:rPr lang="en-CA" sz="1200" dirty="0">
                <a:solidFill>
                  <a:srgbClr val="000000"/>
                </a:solidFill>
                <a:latin typeface="HELVETICA" pitchFamily="34" charset="0"/>
                <a:cs typeface="HELVETICA" pitchFamily="34" charset="0"/>
              </a:rPr>
              <a:t>Children’s rights</a:t>
            </a:r>
          </a:p>
        </p:txBody>
      </p:sp>
      <p:sp>
        <p:nvSpPr>
          <p:cNvPr id="25" name="ZoneTexte 24"/>
          <p:cNvSpPr txBox="1"/>
          <p:nvPr>
            <p:custDataLst>
              <p:tags r:id="rId8"/>
            </p:custDataLst>
          </p:nvPr>
        </p:nvSpPr>
        <p:spPr>
          <a:xfrm>
            <a:off x="4933841" y="2348881"/>
            <a:ext cx="999111" cy="276999"/>
          </a:xfrm>
          <a:prstGeom prst="rect">
            <a:avLst/>
          </a:prstGeom>
          <a:noFill/>
        </p:spPr>
        <p:txBody>
          <a:bodyPr wrap="square" rtlCol="0">
            <a:spAutoFit/>
          </a:bodyPr>
          <a:lstStyle/>
          <a:p>
            <a:pPr>
              <a:spcBef>
                <a:spcPct val="50000"/>
              </a:spcBef>
            </a:pPr>
            <a:r>
              <a:rPr lang="en-CA" sz="1200" dirty="0">
                <a:solidFill>
                  <a:srgbClr val="000000"/>
                </a:solidFill>
                <a:latin typeface="HELVETICA" pitchFamily="34" charset="0"/>
                <a:cs typeface="HELVETICA" pitchFamily="34" charset="0"/>
              </a:rPr>
              <a:t>Health</a:t>
            </a:r>
          </a:p>
        </p:txBody>
      </p:sp>
      <p:grpSp>
        <p:nvGrpSpPr>
          <p:cNvPr id="5" name="Groupe 27"/>
          <p:cNvGrpSpPr/>
          <p:nvPr>
            <p:custDataLst>
              <p:tags r:id="rId9"/>
            </p:custDataLst>
          </p:nvPr>
        </p:nvGrpSpPr>
        <p:grpSpPr>
          <a:xfrm>
            <a:off x="5090340" y="2780928"/>
            <a:ext cx="453768" cy="453768"/>
            <a:chOff x="3668386" y="572034"/>
            <a:chExt cx="605024" cy="605024"/>
          </a:xfrm>
        </p:grpSpPr>
        <p:sp>
          <p:nvSpPr>
            <p:cNvPr id="29" name=" 3"/>
            <p:cNvSpPr/>
            <p:nvPr/>
          </p:nvSpPr>
          <p:spPr>
            <a:xfrm rot="20700000">
              <a:off x="3668386" y="572034"/>
              <a:ext cx="605024" cy="605024"/>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 4"/>
            <p:cNvSpPr/>
            <p:nvPr/>
          </p:nvSpPr>
          <p:spPr>
            <a:xfrm>
              <a:off x="3801086" y="704734"/>
              <a:ext cx="339625" cy="33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266700">
                <a:lnSpc>
                  <a:spcPct val="90000"/>
                </a:lnSpc>
                <a:spcBef>
                  <a:spcPct val="0"/>
                </a:spcBef>
                <a:spcAft>
                  <a:spcPct val="35000"/>
                </a:spcAft>
              </a:pPr>
              <a:endParaRPr lang="fr-CA" sz="600" dirty="0">
                <a:solidFill>
                  <a:prstClr val="white"/>
                </a:solidFill>
              </a:endParaRPr>
            </a:p>
          </p:txBody>
        </p:sp>
      </p:grpSp>
      <p:grpSp>
        <p:nvGrpSpPr>
          <p:cNvPr id="6" name="Groupe 30"/>
          <p:cNvGrpSpPr/>
          <p:nvPr>
            <p:custDataLst>
              <p:tags r:id="rId10"/>
            </p:custDataLst>
          </p:nvPr>
        </p:nvGrpSpPr>
        <p:grpSpPr>
          <a:xfrm>
            <a:off x="5522388" y="3320988"/>
            <a:ext cx="453768" cy="453768"/>
            <a:chOff x="3668386" y="572034"/>
            <a:chExt cx="605024" cy="605024"/>
          </a:xfrm>
        </p:grpSpPr>
        <p:sp>
          <p:nvSpPr>
            <p:cNvPr id="32" name=" 3"/>
            <p:cNvSpPr/>
            <p:nvPr/>
          </p:nvSpPr>
          <p:spPr>
            <a:xfrm rot="20700000">
              <a:off x="3668386" y="572034"/>
              <a:ext cx="605024" cy="605024"/>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 4"/>
            <p:cNvSpPr/>
            <p:nvPr/>
          </p:nvSpPr>
          <p:spPr>
            <a:xfrm>
              <a:off x="3801086" y="704734"/>
              <a:ext cx="339625" cy="33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266700">
                <a:lnSpc>
                  <a:spcPct val="90000"/>
                </a:lnSpc>
                <a:spcBef>
                  <a:spcPct val="0"/>
                </a:spcBef>
                <a:spcAft>
                  <a:spcPct val="35000"/>
                </a:spcAft>
              </a:pPr>
              <a:endParaRPr lang="fr-CA" sz="600" dirty="0">
                <a:solidFill>
                  <a:prstClr val="white"/>
                </a:solidFill>
              </a:endParaRPr>
            </a:p>
          </p:txBody>
        </p:sp>
      </p:grpSp>
      <p:grpSp>
        <p:nvGrpSpPr>
          <p:cNvPr id="7" name="Groupe 33"/>
          <p:cNvGrpSpPr/>
          <p:nvPr>
            <p:custDataLst>
              <p:tags r:id="rId11"/>
            </p:custDataLst>
          </p:nvPr>
        </p:nvGrpSpPr>
        <p:grpSpPr>
          <a:xfrm>
            <a:off x="5630400" y="3893334"/>
            <a:ext cx="453768" cy="453768"/>
            <a:chOff x="3668386" y="572034"/>
            <a:chExt cx="605024" cy="605024"/>
          </a:xfrm>
        </p:grpSpPr>
        <p:sp>
          <p:nvSpPr>
            <p:cNvPr id="35" name=" 3"/>
            <p:cNvSpPr/>
            <p:nvPr/>
          </p:nvSpPr>
          <p:spPr>
            <a:xfrm rot="20700000">
              <a:off x="3668386" y="572034"/>
              <a:ext cx="605024" cy="605024"/>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 4"/>
            <p:cNvSpPr/>
            <p:nvPr/>
          </p:nvSpPr>
          <p:spPr>
            <a:xfrm>
              <a:off x="3801086" y="704734"/>
              <a:ext cx="339625" cy="33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266700">
                <a:lnSpc>
                  <a:spcPct val="90000"/>
                </a:lnSpc>
                <a:spcBef>
                  <a:spcPct val="0"/>
                </a:spcBef>
                <a:spcAft>
                  <a:spcPct val="35000"/>
                </a:spcAft>
              </a:pPr>
              <a:endParaRPr lang="fr-CA" sz="600" dirty="0">
                <a:solidFill>
                  <a:prstClr val="white"/>
                </a:solidFill>
              </a:endParaRPr>
            </a:p>
          </p:txBody>
        </p:sp>
      </p:grpSp>
      <p:grpSp>
        <p:nvGrpSpPr>
          <p:cNvPr id="8" name="Groupe 36"/>
          <p:cNvGrpSpPr/>
          <p:nvPr>
            <p:custDataLst>
              <p:tags r:id="rId12"/>
            </p:custDataLst>
          </p:nvPr>
        </p:nvGrpSpPr>
        <p:grpSpPr>
          <a:xfrm>
            <a:off x="5414376" y="4433394"/>
            <a:ext cx="453768" cy="453768"/>
            <a:chOff x="3668386" y="572034"/>
            <a:chExt cx="605024" cy="605024"/>
          </a:xfrm>
        </p:grpSpPr>
        <p:sp>
          <p:nvSpPr>
            <p:cNvPr id="38" name=" 3"/>
            <p:cNvSpPr/>
            <p:nvPr/>
          </p:nvSpPr>
          <p:spPr>
            <a:xfrm rot="20700000">
              <a:off x="3668386" y="572034"/>
              <a:ext cx="605024" cy="605024"/>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 4"/>
            <p:cNvSpPr/>
            <p:nvPr/>
          </p:nvSpPr>
          <p:spPr>
            <a:xfrm>
              <a:off x="3801086" y="704734"/>
              <a:ext cx="339625" cy="33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266700">
                <a:lnSpc>
                  <a:spcPct val="90000"/>
                </a:lnSpc>
                <a:spcBef>
                  <a:spcPct val="0"/>
                </a:spcBef>
                <a:spcAft>
                  <a:spcPct val="35000"/>
                </a:spcAft>
              </a:pPr>
              <a:endParaRPr lang="fr-CA" sz="600" dirty="0">
                <a:solidFill>
                  <a:prstClr val="white"/>
                </a:solidFill>
              </a:endParaRPr>
            </a:p>
          </p:txBody>
        </p:sp>
      </p:grpSp>
      <p:grpSp>
        <p:nvGrpSpPr>
          <p:cNvPr id="9" name="Groupe 39"/>
          <p:cNvGrpSpPr/>
          <p:nvPr>
            <p:custDataLst>
              <p:tags r:id="rId13"/>
            </p:custDataLst>
          </p:nvPr>
        </p:nvGrpSpPr>
        <p:grpSpPr>
          <a:xfrm>
            <a:off x="4950042" y="4779150"/>
            <a:ext cx="453768" cy="453768"/>
            <a:chOff x="3668386" y="572034"/>
            <a:chExt cx="605024" cy="605024"/>
          </a:xfrm>
        </p:grpSpPr>
        <p:sp>
          <p:nvSpPr>
            <p:cNvPr id="41" name=" 3"/>
            <p:cNvSpPr/>
            <p:nvPr/>
          </p:nvSpPr>
          <p:spPr>
            <a:xfrm rot="20700000">
              <a:off x="3668386" y="572034"/>
              <a:ext cx="605024" cy="605024"/>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 4"/>
            <p:cNvSpPr/>
            <p:nvPr/>
          </p:nvSpPr>
          <p:spPr>
            <a:xfrm>
              <a:off x="3801086" y="704734"/>
              <a:ext cx="339625" cy="33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266700">
                <a:lnSpc>
                  <a:spcPct val="90000"/>
                </a:lnSpc>
                <a:spcBef>
                  <a:spcPct val="0"/>
                </a:spcBef>
                <a:spcAft>
                  <a:spcPct val="35000"/>
                </a:spcAft>
              </a:pPr>
              <a:endParaRPr lang="fr-CA" sz="600" dirty="0">
                <a:solidFill>
                  <a:prstClr val="white"/>
                </a:solidFill>
              </a:endParaRPr>
            </a:p>
          </p:txBody>
        </p:sp>
      </p:grpSp>
      <p:sp>
        <p:nvSpPr>
          <p:cNvPr id="43" name="ZoneTexte 42"/>
          <p:cNvSpPr txBox="1"/>
          <p:nvPr>
            <p:custDataLst>
              <p:tags r:id="rId14"/>
            </p:custDataLst>
          </p:nvPr>
        </p:nvSpPr>
        <p:spPr>
          <a:xfrm>
            <a:off x="5527907" y="2726923"/>
            <a:ext cx="1265540" cy="276999"/>
          </a:xfrm>
          <a:prstGeom prst="rect">
            <a:avLst/>
          </a:prstGeom>
          <a:noFill/>
        </p:spPr>
        <p:txBody>
          <a:bodyPr wrap="square" rtlCol="0">
            <a:spAutoFit/>
          </a:bodyPr>
          <a:lstStyle/>
          <a:p>
            <a:pPr>
              <a:spcBef>
                <a:spcPct val="50000"/>
              </a:spcBef>
            </a:pPr>
            <a:r>
              <a:rPr lang="fr-CA" sz="1200" dirty="0" err="1">
                <a:solidFill>
                  <a:srgbClr val="000000"/>
                </a:solidFill>
                <a:latin typeface="HELVETICA" pitchFamily="34" charset="0"/>
                <a:cs typeface="HELVETICA" pitchFamily="34" charset="0"/>
              </a:rPr>
              <a:t>Education</a:t>
            </a:r>
            <a:endParaRPr lang="fr-CA" sz="1200" dirty="0">
              <a:solidFill>
                <a:srgbClr val="000000"/>
              </a:solidFill>
              <a:latin typeface="HELVETICA" pitchFamily="34" charset="0"/>
              <a:cs typeface="HELVETICA" pitchFamily="34" charset="0"/>
            </a:endParaRPr>
          </a:p>
        </p:txBody>
      </p:sp>
      <p:sp>
        <p:nvSpPr>
          <p:cNvPr id="44" name="ZoneTexte 43"/>
          <p:cNvSpPr txBox="1"/>
          <p:nvPr>
            <p:custDataLst>
              <p:tags r:id="rId15"/>
            </p:custDataLst>
          </p:nvPr>
        </p:nvSpPr>
        <p:spPr>
          <a:xfrm>
            <a:off x="6067966" y="3320989"/>
            <a:ext cx="1798400" cy="276999"/>
          </a:xfrm>
          <a:prstGeom prst="rect">
            <a:avLst/>
          </a:prstGeom>
          <a:noFill/>
        </p:spPr>
        <p:txBody>
          <a:bodyPr wrap="square" rtlCol="0">
            <a:spAutoFit/>
          </a:bodyPr>
          <a:lstStyle/>
          <a:p>
            <a:r>
              <a:rPr lang="en-CA" sz="1200" dirty="0">
                <a:solidFill>
                  <a:srgbClr val="000000"/>
                </a:solidFill>
                <a:latin typeface="HELVETICA" pitchFamily="34" charset="0"/>
                <a:cs typeface="HELVETICA" pitchFamily="34" charset="0"/>
              </a:rPr>
              <a:t>Social services </a:t>
            </a:r>
          </a:p>
        </p:txBody>
      </p:sp>
      <p:sp>
        <p:nvSpPr>
          <p:cNvPr id="45" name="ZoneTexte 44"/>
          <p:cNvSpPr txBox="1"/>
          <p:nvPr>
            <p:custDataLst>
              <p:tags r:id="rId16"/>
            </p:custDataLst>
          </p:nvPr>
        </p:nvSpPr>
        <p:spPr>
          <a:xfrm>
            <a:off x="6067967" y="3861049"/>
            <a:ext cx="999111" cy="276999"/>
          </a:xfrm>
          <a:prstGeom prst="rect">
            <a:avLst/>
          </a:prstGeom>
          <a:noFill/>
        </p:spPr>
        <p:txBody>
          <a:bodyPr wrap="square" rtlCol="0">
            <a:spAutoFit/>
          </a:bodyPr>
          <a:lstStyle/>
          <a:p>
            <a:r>
              <a:rPr lang="fr-CA" sz="1200" dirty="0">
                <a:solidFill>
                  <a:srgbClr val="000000"/>
                </a:solidFill>
                <a:latin typeface="HELVETICA" pitchFamily="34" charset="0"/>
                <a:cs typeface="HELVETICA" pitchFamily="34" charset="0"/>
              </a:rPr>
              <a:t>Justice</a:t>
            </a:r>
          </a:p>
        </p:txBody>
      </p:sp>
      <p:sp>
        <p:nvSpPr>
          <p:cNvPr id="46" name="ZoneTexte 45"/>
          <p:cNvSpPr txBox="1"/>
          <p:nvPr>
            <p:custDataLst>
              <p:tags r:id="rId17"/>
            </p:custDataLst>
          </p:nvPr>
        </p:nvSpPr>
        <p:spPr>
          <a:xfrm>
            <a:off x="5797937" y="4509121"/>
            <a:ext cx="1998222" cy="276999"/>
          </a:xfrm>
          <a:prstGeom prst="rect">
            <a:avLst/>
          </a:prstGeom>
          <a:noFill/>
        </p:spPr>
        <p:txBody>
          <a:bodyPr wrap="square" rtlCol="0">
            <a:spAutoFit/>
          </a:bodyPr>
          <a:lstStyle/>
          <a:p>
            <a:r>
              <a:rPr lang="fr-CA" sz="1200" dirty="0">
                <a:solidFill>
                  <a:srgbClr val="000000"/>
                </a:solidFill>
                <a:latin typeface="HELVETICA" pitchFamily="34" charset="0"/>
                <a:cs typeface="HELVETICA" pitchFamily="34" charset="0"/>
              </a:rPr>
              <a:t>Culture and </a:t>
            </a:r>
            <a:r>
              <a:rPr lang="fr-CA" sz="1200" dirty="0" err="1">
                <a:solidFill>
                  <a:srgbClr val="000000"/>
                </a:solidFill>
                <a:latin typeface="HELVETICA" pitchFamily="34" charset="0"/>
                <a:cs typeface="HELVETICA" pitchFamily="34" charset="0"/>
              </a:rPr>
              <a:t>Leisure</a:t>
            </a:r>
            <a:endParaRPr lang="fr-CA" sz="1200" dirty="0">
              <a:solidFill>
                <a:srgbClr val="000000"/>
              </a:solidFill>
              <a:latin typeface="HELVETICA" pitchFamily="34" charset="0"/>
              <a:cs typeface="HELVETICA" pitchFamily="34" charset="0"/>
            </a:endParaRPr>
          </a:p>
        </p:txBody>
      </p:sp>
      <p:sp>
        <p:nvSpPr>
          <p:cNvPr id="47" name="ZoneTexte 46"/>
          <p:cNvSpPr txBox="1"/>
          <p:nvPr>
            <p:custDataLst>
              <p:tags r:id="rId18"/>
            </p:custDataLst>
          </p:nvPr>
        </p:nvSpPr>
        <p:spPr>
          <a:xfrm>
            <a:off x="5311883" y="4995175"/>
            <a:ext cx="1665185" cy="276999"/>
          </a:xfrm>
          <a:prstGeom prst="rect">
            <a:avLst/>
          </a:prstGeom>
          <a:noFill/>
        </p:spPr>
        <p:txBody>
          <a:bodyPr wrap="square" rtlCol="0">
            <a:spAutoFit/>
          </a:bodyPr>
          <a:lstStyle/>
          <a:p>
            <a:r>
              <a:rPr lang="fr-CA" sz="1200" dirty="0" err="1">
                <a:solidFill>
                  <a:srgbClr val="000000"/>
                </a:solidFill>
                <a:latin typeface="HELVETICA" pitchFamily="34" charset="0"/>
                <a:cs typeface="HELVETICA" pitchFamily="34" charset="0"/>
              </a:rPr>
              <a:t>Environment</a:t>
            </a:r>
            <a:endParaRPr lang="fr-CA" sz="1200" dirty="0">
              <a:solidFill>
                <a:srgbClr val="000000"/>
              </a:solidFill>
              <a:latin typeface="HELVETICA" pitchFamily="34" charset="0"/>
              <a:cs typeface="HELVETICA" pitchFamily="34" charset="0"/>
            </a:endParaRPr>
          </a:p>
        </p:txBody>
      </p:sp>
      <p:grpSp>
        <p:nvGrpSpPr>
          <p:cNvPr id="10" name="Groupe 48"/>
          <p:cNvGrpSpPr/>
          <p:nvPr>
            <p:custDataLst>
              <p:tags r:id="rId19"/>
            </p:custDataLst>
          </p:nvPr>
        </p:nvGrpSpPr>
        <p:grpSpPr>
          <a:xfrm>
            <a:off x="2573778" y="3235905"/>
            <a:ext cx="463125" cy="463125"/>
            <a:chOff x="1728191" y="1080113"/>
            <a:chExt cx="617500" cy="617500"/>
          </a:xfrm>
        </p:grpSpPr>
        <p:sp>
          <p:nvSpPr>
            <p:cNvPr id="50" name=" 3"/>
            <p:cNvSpPr/>
            <p:nvPr/>
          </p:nvSpPr>
          <p:spPr>
            <a:xfrm>
              <a:off x="1728191" y="1080113"/>
              <a:ext cx="617500" cy="61750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 4"/>
            <p:cNvSpPr/>
            <p:nvPr/>
          </p:nvSpPr>
          <p:spPr>
            <a:xfrm>
              <a:off x="1883648" y="1236510"/>
              <a:ext cx="306586" cy="304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68" tIns="6668" rIns="6668" bIns="6668" numCol="1" spcCol="1270" anchor="ctr" anchorCtr="0">
              <a:noAutofit/>
            </a:bodyPr>
            <a:lstStyle/>
            <a:p>
              <a:pPr algn="ctr" defTabSz="233363">
                <a:lnSpc>
                  <a:spcPct val="90000"/>
                </a:lnSpc>
                <a:spcBef>
                  <a:spcPct val="0"/>
                </a:spcBef>
                <a:spcAft>
                  <a:spcPct val="35000"/>
                </a:spcAft>
              </a:pPr>
              <a:endParaRPr lang="fr-CA" sz="525" dirty="0">
                <a:solidFill>
                  <a:prstClr val="white"/>
                </a:solidFill>
              </a:endParaRPr>
            </a:p>
          </p:txBody>
        </p:sp>
      </p:grpSp>
      <p:grpSp>
        <p:nvGrpSpPr>
          <p:cNvPr id="11" name="Groupe 51"/>
          <p:cNvGrpSpPr/>
          <p:nvPr>
            <p:custDataLst>
              <p:tags r:id="rId20"/>
            </p:custDataLst>
          </p:nvPr>
        </p:nvGrpSpPr>
        <p:grpSpPr>
          <a:xfrm>
            <a:off x="4496274" y="2456892"/>
            <a:ext cx="453768" cy="453768"/>
            <a:chOff x="3668386" y="572034"/>
            <a:chExt cx="605024" cy="605024"/>
          </a:xfrm>
        </p:grpSpPr>
        <p:sp>
          <p:nvSpPr>
            <p:cNvPr id="53" name=" 3"/>
            <p:cNvSpPr/>
            <p:nvPr/>
          </p:nvSpPr>
          <p:spPr>
            <a:xfrm rot="20700000">
              <a:off x="3668386" y="572034"/>
              <a:ext cx="605024" cy="605024"/>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 4"/>
            <p:cNvSpPr/>
            <p:nvPr/>
          </p:nvSpPr>
          <p:spPr>
            <a:xfrm>
              <a:off x="3801086" y="704734"/>
              <a:ext cx="339625" cy="33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266700">
                <a:lnSpc>
                  <a:spcPct val="90000"/>
                </a:lnSpc>
                <a:spcBef>
                  <a:spcPct val="0"/>
                </a:spcBef>
                <a:spcAft>
                  <a:spcPct val="35000"/>
                </a:spcAft>
              </a:pPr>
              <a:endParaRPr lang="fr-CA" sz="600" dirty="0">
                <a:solidFill>
                  <a:prstClr val="white"/>
                </a:solidFill>
              </a:endParaRPr>
            </a:p>
          </p:txBody>
        </p:sp>
      </p:grpSp>
      <p:sp>
        <p:nvSpPr>
          <p:cNvPr id="49" name="Espace réservé du pied de page 8"/>
          <p:cNvSpPr>
            <a:spLocks noGrp="1"/>
          </p:cNvSpPr>
          <p:nvPr>
            <p:ph type="ftr" sz="quarter" idx="11"/>
            <p:custDataLst>
              <p:tags r:id="rId21"/>
            </p:custDataLst>
          </p:nvPr>
        </p:nvSpPr>
        <p:spPr>
          <a:xfrm>
            <a:off x="1871700" y="5624514"/>
            <a:ext cx="5994666" cy="273844"/>
          </a:xfrm>
        </p:spPr>
        <p:txBody>
          <a:bodyPr/>
          <a:lstStyle/>
          <a:p>
            <a:pPr algn="l"/>
            <a:r>
              <a:rPr lang="fr-CA" sz="825" dirty="0">
                <a:solidFill>
                  <a:prstClr val="black">
                    <a:tint val="75000"/>
                  </a:prstClr>
                </a:solidFill>
                <a:latin typeface="HELVETICA" pitchFamily="34" charset="0"/>
                <a:cs typeface="HELVETICA" pitchFamily="34" charset="0"/>
              </a:rPr>
              <a:t>© All </a:t>
            </a:r>
            <a:r>
              <a:rPr lang="fr-CA" sz="825" dirty="0" err="1">
                <a:solidFill>
                  <a:prstClr val="black">
                    <a:tint val="75000"/>
                  </a:prstClr>
                </a:solidFill>
                <a:latin typeface="HELVETICA" pitchFamily="34" charset="0"/>
                <a:cs typeface="HELVETICA" pitchFamily="34" charset="0"/>
              </a:rPr>
              <a:t>rights</a:t>
            </a:r>
            <a:r>
              <a:rPr lang="fr-CA" sz="825" dirty="0">
                <a:solidFill>
                  <a:prstClr val="black">
                    <a:tint val="75000"/>
                  </a:prstClr>
                </a:solidFill>
                <a:latin typeface="HELVETICA" pitchFamily="34" charset="0"/>
                <a:cs typeface="HELVETICA" pitchFamily="34" charset="0"/>
              </a:rPr>
              <a:t> </a:t>
            </a:r>
            <a:r>
              <a:rPr lang="fr-CA" sz="825" dirty="0" err="1">
                <a:solidFill>
                  <a:prstClr val="black">
                    <a:tint val="75000"/>
                  </a:prstClr>
                </a:solidFill>
                <a:latin typeface="HELVETICA" pitchFamily="34" charset="0"/>
                <a:cs typeface="HELVETICA" pitchFamily="34" charset="0"/>
              </a:rPr>
              <a:t>reserved</a:t>
            </a:r>
            <a:r>
              <a:rPr lang="fr-CA" sz="825" dirty="0">
                <a:solidFill>
                  <a:prstClr val="black">
                    <a:tint val="75000"/>
                  </a:prstClr>
                </a:solidFill>
                <a:latin typeface="HELVETICA" pitchFamily="34" charset="0"/>
                <a:cs typeface="HELVETICA" pitchFamily="34" charset="0"/>
              </a:rPr>
              <a:t>, Fondation du Dr Julien  2016</a:t>
            </a:r>
          </a:p>
        </p:txBody>
      </p:sp>
    </p:spTree>
    <p:extLst>
      <p:ext uri="{BB962C8B-B14F-4D97-AF65-F5344CB8AC3E}">
        <p14:creationId xmlns:p14="http://schemas.microsoft.com/office/powerpoint/2010/main" val="3873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grpId="0" nodeType="withEffect">
                                  <p:stCondLst>
                                    <p:cond delay="0"/>
                                  </p:stCondLst>
                                  <p:childTnLst>
                                    <p:animRot by="21600000">
                                      <p:cBhvr>
                                        <p:cTn id="6" dur="5000" fill="hold"/>
                                        <p:tgtEl>
                                          <p:spTgt spid="15"/>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10"/>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3"/>
                                        </p:tgtEl>
                                        <p:attrNameLst>
                                          <p:attrName>r</p:attrName>
                                        </p:attrNameLst>
                                      </p:cBhvr>
                                    </p:animRot>
                                  </p:childTnLst>
                                </p:cTn>
                              </p:par>
                              <p:par>
                                <p:cTn id="11" presetID="8" presetClass="emph" presetSubtype="0" fill="hold" nodeType="withEffect">
                                  <p:stCondLst>
                                    <p:cond delay="0"/>
                                  </p:stCondLst>
                                  <p:childTnLst>
                                    <p:animRot by="21600000">
                                      <p:cBhvr>
                                        <p:cTn id="12" dur="5000" fill="hold"/>
                                        <p:tgtEl>
                                          <p:spTgt spid="4"/>
                                        </p:tgtEl>
                                        <p:attrNameLst>
                                          <p:attrName>r</p:attrName>
                                        </p:attrNameLst>
                                      </p:cBhvr>
                                    </p:animRot>
                                  </p:childTnLst>
                                </p:cTn>
                              </p:par>
                              <p:par>
                                <p:cTn id="13" presetID="8" presetClass="emph" presetSubtype="0" fill="hold" nodeType="withEffect">
                                  <p:stCondLst>
                                    <p:cond delay="0"/>
                                  </p:stCondLst>
                                  <p:childTnLst>
                                    <p:animRot by="21600000">
                                      <p:cBhvr>
                                        <p:cTn id="14" dur="5000" fill="hold"/>
                                        <p:tgtEl>
                                          <p:spTgt spid="11"/>
                                        </p:tgtEl>
                                        <p:attrNameLst>
                                          <p:attrName>r</p:attrName>
                                        </p:attrNameLst>
                                      </p:cBhvr>
                                    </p:animRot>
                                  </p:childTnLst>
                                </p:cTn>
                              </p:par>
                              <p:par>
                                <p:cTn id="15" presetID="8" presetClass="emph" presetSubtype="0" fill="hold" nodeType="withEffect">
                                  <p:stCondLst>
                                    <p:cond delay="0"/>
                                  </p:stCondLst>
                                  <p:childTnLst>
                                    <p:animRot by="21600000">
                                      <p:cBhvr>
                                        <p:cTn id="16" dur="5000" fill="hold"/>
                                        <p:tgtEl>
                                          <p:spTgt spid="5"/>
                                        </p:tgtEl>
                                        <p:attrNameLst>
                                          <p:attrName>r</p:attrName>
                                        </p:attrNameLst>
                                      </p:cBhvr>
                                    </p:animRot>
                                  </p:childTnLst>
                                </p:cTn>
                              </p:par>
                              <p:par>
                                <p:cTn id="17" presetID="8" presetClass="emph" presetSubtype="0" fill="hold" nodeType="withEffect">
                                  <p:stCondLst>
                                    <p:cond delay="0"/>
                                  </p:stCondLst>
                                  <p:childTnLst>
                                    <p:animRot by="21600000">
                                      <p:cBhvr>
                                        <p:cTn id="18" dur="5000" fill="hold"/>
                                        <p:tgtEl>
                                          <p:spTgt spid="6"/>
                                        </p:tgtEl>
                                        <p:attrNameLst>
                                          <p:attrName>r</p:attrName>
                                        </p:attrNameLst>
                                      </p:cBhvr>
                                    </p:animRot>
                                  </p:childTnLst>
                                </p:cTn>
                              </p:par>
                              <p:par>
                                <p:cTn id="19" presetID="8" presetClass="emph" presetSubtype="0" fill="hold" nodeType="withEffect">
                                  <p:stCondLst>
                                    <p:cond delay="0"/>
                                  </p:stCondLst>
                                  <p:childTnLst>
                                    <p:animRot by="21600000">
                                      <p:cBhvr>
                                        <p:cTn id="20" dur="5000" fill="hold"/>
                                        <p:tgtEl>
                                          <p:spTgt spid="7"/>
                                        </p:tgtEl>
                                        <p:attrNameLst>
                                          <p:attrName>r</p:attrName>
                                        </p:attrNameLst>
                                      </p:cBhvr>
                                    </p:animRot>
                                  </p:childTnLst>
                                </p:cTn>
                              </p:par>
                              <p:par>
                                <p:cTn id="21" presetID="8" presetClass="emph" presetSubtype="0" fill="hold" nodeType="withEffect">
                                  <p:stCondLst>
                                    <p:cond delay="0"/>
                                  </p:stCondLst>
                                  <p:childTnLst>
                                    <p:animRot by="21600000">
                                      <p:cBhvr>
                                        <p:cTn id="22" dur="5000" fill="hold"/>
                                        <p:tgtEl>
                                          <p:spTgt spid="8"/>
                                        </p:tgtEl>
                                        <p:attrNameLst>
                                          <p:attrName>r</p:attrName>
                                        </p:attrNameLst>
                                      </p:cBhvr>
                                    </p:animRot>
                                  </p:childTnLst>
                                </p:cTn>
                              </p:par>
                              <p:par>
                                <p:cTn id="23" presetID="8" presetClass="emph" presetSubtype="0" fill="hold" nodeType="withEffect">
                                  <p:stCondLst>
                                    <p:cond delay="0"/>
                                  </p:stCondLst>
                                  <p:childTnLst>
                                    <p:animRot by="21600000">
                                      <p:cBhvr>
                                        <p:cTn id="24" dur="5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724942"/>
          </a:xfrm>
        </p:spPr>
        <p:txBody>
          <a:bodyPr>
            <a:normAutofit/>
          </a:bodyPr>
          <a:lstStyle/>
          <a:p>
            <a:pPr algn="l"/>
            <a:r>
              <a:rPr lang="en-CA" sz="2400" u="sng" dirty="0" smtClean="0">
                <a:solidFill>
                  <a:srgbClr val="0086CB"/>
                </a:solidFill>
                <a:latin typeface="Cooper Black" panose="0208090404030B020404" pitchFamily="18" charset="0"/>
              </a:rPr>
              <a:t>Indicated Care And Services</a:t>
            </a:r>
            <a:endParaRPr lang="fr-CA" sz="2400" u="sng" dirty="0">
              <a:solidFill>
                <a:srgbClr val="0086CB"/>
              </a:solidFill>
              <a:latin typeface="Cooper Black" panose="0208090404030B020404" pitchFamily="18" charset="0"/>
            </a:endParaRPr>
          </a:p>
        </p:txBody>
      </p:sp>
      <p:sp>
        <p:nvSpPr>
          <p:cNvPr id="3" name="Content Placeholder 2"/>
          <p:cNvSpPr>
            <a:spLocks noGrp="1"/>
          </p:cNvSpPr>
          <p:nvPr>
            <p:ph idx="1"/>
          </p:nvPr>
        </p:nvSpPr>
        <p:spPr>
          <a:xfrm>
            <a:off x="683568" y="1783537"/>
            <a:ext cx="4906888" cy="4669799"/>
          </a:xfrm>
        </p:spPr>
        <p:txBody>
          <a:bodyPr>
            <a:normAutofit/>
          </a:bodyPr>
          <a:lstStyle/>
          <a:p>
            <a:pPr>
              <a:spcBef>
                <a:spcPts val="2000"/>
              </a:spcBef>
            </a:pPr>
            <a:r>
              <a:rPr lang="en-CA" sz="2000" b="1" u="sng" dirty="0" smtClean="0">
                <a:solidFill>
                  <a:srgbClr val="0086CB"/>
                </a:solidFill>
                <a:latin typeface="HELVETICA" panose="020B0604020202020204" pitchFamily="34" charset="0"/>
                <a:cs typeface="HELVETICA" panose="020B0604020202020204" pitchFamily="34" charset="0"/>
              </a:rPr>
              <a:t>The know how to be</a:t>
            </a:r>
            <a:r>
              <a:rPr lang="en-CA" sz="2000" dirty="0" smtClean="0">
                <a:latin typeface="HELVETICA" panose="020B0604020202020204" pitchFamily="34" charset="0"/>
                <a:cs typeface="HELVETICA" panose="020B0604020202020204" pitchFamily="34" charset="0"/>
              </a:rPr>
              <a:t>: an approach </a:t>
            </a:r>
            <a:br>
              <a:rPr lang="en-CA" sz="2000" dirty="0" smtClean="0">
                <a:latin typeface="HELVETICA" panose="020B0604020202020204" pitchFamily="34" charset="0"/>
                <a:cs typeface="HELVETICA" panose="020B0604020202020204" pitchFamily="34" charset="0"/>
              </a:rPr>
            </a:br>
            <a:r>
              <a:rPr lang="en-CA" sz="2000" dirty="0" smtClean="0">
                <a:latin typeface="HELVETICA" panose="020B0604020202020204" pitchFamily="34" charset="0"/>
                <a:cs typeface="HELVETICA" panose="020B0604020202020204" pitchFamily="34" charset="0"/>
              </a:rPr>
              <a:t>of </a:t>
            </a:r>
            <a:r>
              <a:rPr lang="en-CA" sz="2000" b="1" dirty="0" smtClean="0">
                <a:solidFill>
                  <a:srgbClr val="0086CB"/>
                </a:solidFill>
                <a:latin typeface="HELVETICA" panose="020B0604020202020204" pitchFamily="34" charset="0"/>
                <a:cs typeface="HELVETICA" panose="020B0604020202020204" pitchFamily="34" charset="0"/>
              </a:rPr>
              <a:t>proximity</a:t>
            </a:r>
            <a:r>
              <a:rPr lang="en-CA" sz="2000" dirty="0" smtClean="0">
                <a:solidFill>
                  <a:srgbClr val="0086CB"/>
                </a:solidFill>
                <a:latin typeface="HELVETICA" panose="020B0604020202020204" pitchFamily="34" charset="0"/>
                <a:cs typeface="HELVETICA" panose="020B0604020202020204" pitchFamily="34" charset="0"/>
              </a:rPr>
              <a:t> </a:t>
            </a:r>
            <a:r>
              <a:rPr lang="en-CA" sz="2000" dirty="0" smtClean="0">
                <a:latin typeface="HELVETICA" panose="020B0604020202020204" pitchFamily="34" charset="0"/>
                <a:cs typeface="HELVETICA" panose="020B0604020202020204" pitchFamily="34" charset="0"/>
              </a:rPr>
              <a:t>with specific attitudes</a:t>
            </a:r>
            <a:r>
              <a:rPr lang="en-CA" sz="2000" dirty="0">
                <a:latin typeface="HELVETICA" panose="020B0604020202020204" pitchFamily="34" charset="0"/>
                <a:cs typeface="HELVETICA" panose="020B0604020202020204" pitchFamily="34" charset="0"/>
              </a:rPr>
              <a:t> </a:t>
            </a:r>
            <a:r>
              <a:rPr lang="en-CA" sz="2000" dirty="0" smtClean="0">
                <a:latin typeface="HELVETICA" panose="020B0604020202020204" pitchFamily="34" charset="0"/>
                <a:cs typeface="HELVETICA" panose="020B0604020202020204" pitchFamily="34" charset="0"/>
              </a:rPr>
              <a:t>and complete respect (</a:t>
            </a:r>
            <a:r>
              <a:rPr lang="en-CA" sz="2000" dirty="0" err="1" smtClean="0">
                <a:latin typeface="HELVETICA" panose="020B0604020202020204" pitchFamily="34" charset="0"/>
                <a:cs typeface="HELVETICA" panose="020B0604020202020204" pitchFamily="34" charset="0"/>
              </a:rPr>
              <a:t>eg</a:t>
            </a:r>
            <a:r>
              <a:rPr lang="en-CA" sz="2000" dirty="0" smtClean="0">
                <a:latin typeface="HELVETICA" panose="020B0604020202020204" pitchFamily="34" charset="0"/>
                <a:cs typeface="HELVETICA" panose="020B0604020202020204" pitchFamily="34" charset="0"/>
              </a:rPr>
              <a:t> “bedside manners”)</a:t>
            </a:r>
          </a:p>
          <a:p>
            <a:pPr>
              <a:spcBef>
                <a:spcPts val="2000"/>
              </a:spcBef>
            </a:pPr>
            <a:r>
              <a:rPr lang="en-CA" sz="2000" b="1" u="sng" dirty="0" smtClean="0">
                <a:solidFill>
                  <a:srgbClr val="0086CB"/>
                </a:solidFill>
                <a:latin typeface="HELVETICA" panose="020B0604020202020204" pitchFamily="34" charset="0"/>
                <a:cs typeface="HELVETICA" panose="020B0604020202020204" pitchFamily="34" charset="0"/>
              </a:rPr>
              <a:t>The know how</a:t>
            </a:r>
            <a:r>
              <a:rPr lang="en-CA" sz="2000" dirty="0" smtClean="0">
                <a:latin typeface="HELVETICA" panose="020B0604020202020204" pitchFamily="34" charset="0"/>
                <a:cs typeface="HELVETICA" panose="020B0604020202020204" pitchFamily="34" charset="0"/>
              </a:rPr>
              <a:t>: a comprehensive approach based on scientific </a:t>
            </a:r>
            <a:br>
              <a:rPr lang="en-CA" sz="2000" dirty="0" smtClean="0">
                <a:latin typeface="HELVETICA" panose="020B0604020202020204" pitchFamily="34" charset="0"/>
                <a:cs typeface="HELVETICA" panose="020B0604020202020204" pitchFamily="34" charset="0"/>
              </a:rPr>
            </a:br>
            <a:r>
              <a:rPr lang="en-CA" sz="2000" dirty="0" smtClean="0">
                <a:latin typeface="HELVETICA" panose="020B0604020202020204" pitchFamily="34" charset="0"/>
                <a:cs typeface="HELVETICA" panose="020B0604020202020204" pitchFamily="34" charset="0"/>
              </a:rPr>
              <a:t>evidence and interdisciplinary knowledge:</a:t>
            </a:r>
            <a:endParaRPr lang="en-CA" sz="1600" dirty="0" smtClean="0">
              <a:latin typeface="HELVETICA" panose="020B0604020202020204" pitchFamily="34" charset="0"/>
              <a:cs typeface="HELVETICA" panose="020B0604020202020204" pitchFamily="34" charset="0"/>
            </a:endParaRPr>
          </a:p>
          <a:p>
            <a:pPr>
              <a:spcBef>
                <a:spcPts val="2000"/>
              </a:spcBef>
            </a:pPr>
            <a:r>
              <a:rPr lang="en-CA" sz="2000" b="1" u="sng" dirty="0" smtClean="0">
                <a:solidFill>
                  <a:srgbClr val="0086CB"/>
                </a:solidFill>
                <a:latin typeface="HELVETICA" panose="020B0604020202020204" pitchFamily="34" charset="0"/>
                <a:cs typeface="HELVETICA" panose="020B0604020202020204" pitchFamily="34" charset="0"/>
              </a:rPr>
              <a:t>The know how to care</a:t>
            </a:r>
            <a:r>
              <a:rPr lang="en-CA" sz="2000" dirty="0" smtClean="0">
                <a:latin typeface="HELVETICA" panose="020B0604020202020204" pitchFamily="34" charset="0"/>
                <a:cs typeface="HELVETICA" panose="020B0604020202020204" pitchFamily="34" charset="0"/>
              </a:rPr>
              <a:t>: </a:t>
            </a:r>
            <a:br>
              <a:rPr lang="en-CA" sz="2000" dirty="0" smtClean="0">
                <a:latin typeface="HELVETICA" panose="020B0604020202020204" pitchFamily="34" charset="0"/>
                <a:cs typeface="HELVETICA" panose="020B0604020202020204" pitchFamily="34" charset="0"/>
              </a:rPr>
            </a:br>
            <a:r>
              <a:rPr lang="en-CA" sz="2000" b="1" dirty="0" smtClean="0">
                <a:solidFill>
                  <a:srgbClr val="0000FF"/>
                </a:solidFill>
                <a:latin typeface="HELVETICA" panose="020B0604020202020204" pitchFamily="34" charset="0"/>
                <a:cs typeface="HELVETICA" panose="020B0604020202020204" pitchFamily="34" charset="0"/>
              </a:rPr>
              <a:t>EEDA</a:t>
            </a:r>
            <a:r>
              <a:rPr lang="en-CA" sz="2000" dirty="0" smtClean="0">
                <a:solidFill>
                  <a:srgbClr val="0086CB"/>
                </a:solidFill>
                <a:latin typeface="HELVETICA" panose="020B0604020202020204" pitchFamily="34" charset="0"/>
                <a:cs typeface="HELVETICA" panose="020B0604020202020204" pitchFamily="34" charset="0"/>
              </a:rPr>
              <a:t> </a:t>
            </a:r>
            <a:r>
              <a:rPr lang="en-CA" sz="2000" dirty="0" smtClean="0">
                <a:latin typeface="HELVETICA" panose="020B0604020202020204" pitchFamily="34" charset="0"/>
                <a:cs typeface="HELVETICA" panose="020B0604020202020204" pitchFamily="34" charset="0"/>
              </a:rPr>
              <a:t>approach </a:t>
            </a:r>
            <a:endParaRPr lang="fr-CA" sz="2000" dirty="0">
              <a:latin typeface="HELVETICA" panose="020B0604020202020204" pitchFamily="34" charset="0"/>
              <a:cs typeface="HELVETICA" panose="020B0604020202020204" pitchFamily="34" charset="0"/>
            </a:endParaRPr>
          </a:p>
        </p:txBody>
      </p:sp>
      <p:sp>
        <p:nvSpPr>
          <p:cNvPr id="5" name="Espace réservé du pied de page 8"/>
          <p:cNvSpPr>
            <a:spLocks noGrp="1"/>
          </p:cNvSpPr>
          <p:nvPr>
            <p:ph type="ftr" sz="quarter" idx="11"/>
            <p:custDataLst>
              <p:tags r:id="rId1"/>
            </p:custDataLst>
          </p:nvPr>
        </p:nvSpPr>
        <p:spPr>
          <a:xfrm>
            <a:off x="683568" y="6356351"/>
            <a:ext cx="4968552" cy="365125"/>
          </a:xfrm>
        </p:spPr>
        <p:txBody>
          <a:bodyPr/>
          <a:lstStyle/>
          <a:p>
            <a:pPr algn="l"/>
            <a:r>
              <a:rPr lang="fr-CA" sz="1100" dirty="0" smtClean="0">
                <a:solidFill>
                  <a:prstClr val="black">
                    <a:tint val="75000"/>
                  </a:prstClr>
                </a:solidFill>
                <a:latin typeface="HELVETICA" pitchFamily="34" charset="0"/>
                <a:cs typeface="HELVETICA" pitchFamily="34" charset="0"/>
              </a:rPr>
              <a:t>© All </a:t>
            </a:r>
            <a:r>
              <a:rPr lang="fr-CA" sz="1100" dirty="0" err="1" smtClean="0">
                <a:solidFill>
                  <a:prstClr val="black">
                    <a:tint val="75000"/>
                  </a:prstClr>
                </a:solidFill>
                <a:latin typeface="HELVETICA" pitchFamily="34" charset="0"/>
                <a:cs typeface="HELVETICA" pitchFamily="34" charset="0"/>
              </a:rPr>
              <a:t>rights</a:t>
            </a:r>
            <a:r>
              <a:rPr lang="fr-CA" sz="1100" dirty="0" smtClean="0">
                <a:solidFill>
                  <a:prstClr val="black">
                    <a:tint val="75000"/>
                  </a:prstClr>
                </a:solidFill>
                <a:latin typeface="HELVETICA" pitchFamily="34" charset="0"/>
                <a:cs typeface="HELVETICA" pitchFamily="34" charset="0"/>
              </a:rPr>
              <a:t> </a:t>
            </a:r>
            <a:r>
              <a:rPr lang="fr-CA" sz="1100" dirty="0" err="1" smtClean="0">
                <a:solidFill>
                  <a:prstClr val="black">
                    <a:tint val="75000"/>
                  </a:prstClr>
                </a:solidFill>
                <a:latin typeface="HELVETICA" pitchFamily="34" charset="0"/>
                <a:cs typeface="HELVETICA" pitchFamily="34" charset="0"/>
              </a:rPr>
              <a:t>reserved</a:t>
            </a:r>
            <a:r>
              <a:rPr lang="fr-CA" sz="1100" dirty="0" smtClean="0">
                <a:solidFill>
                  <a:prstClr val="black">
                    <a:tint val="75000"/>
                  </a:prstClr>
                </a:solidFill>
                <a:latin typeface="HELVETICA" pitchFamily="34" charset="0"/>
                <a:cs typeface="HELVETICA" pitchFamily="34" charset="0"/>
              </a:rPr>
              <a:t>, Fondation Dr Julien 2016</a:t>
            </a:r>
            <a:endParaRPr lang="fr-CA" sz="1100" dirty="0">
              <a:solidFill>
                <a:prstClr val="black">
                  <a:tint val="75000"/>
                </a:prstClr>
              </a:solidFill>
              <a:latin typeface="HELVETICA" pitchFamily="34" charset="0"/>
              <a:cs typeface="HELVETICA" pitchFamily="34" charset="0"/>
            </a:endParaRPr>
          </a:p>
        </p:txBody>
      </p:sp>
      <p:pic>
        <p:nvPicPr>
          <p:cNvPr id="4098" name="Picture 2" descr="http://businesscoiffure.com/wp-content/uploads/2014/12/relation-client.jpg"/>
          <p:cNvPicPr>
            <a:picLocks noChangeAspect="1" noChangeArrowheads="1"/>
          </p:cNvPicPr>
          <p:nvPr/>
        </p:nvPicPr>
        <p:blipFill>
          <a:blip r:embed="rId4" cstate="screen">
            <a:clrChange>
              <a:clrFrom>
                <a:srgbClr val="FDFDFD"/>
              </a:clrFrom>
              <a:clrTo>
                <a:srgbClr val="FDFDFD">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0072" y="1588473"/>
            <a:ext cx="3926689" cy="464883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 5" descr="FDJ_logofinal_CMYK.png"/>
          <p:cNvPicPr>
            <a:picLocks noChangeAspect="1"/>
          </p:cNvPicPr>
          <p:nvPr>
            <p:custDataLst>
              <p:tags r:id="rId2"/>
            </p:custDataLst>
          </p:nvPr>
        </p:nvPicPr>
        <p:blipFill>
          <a:blip r:embed="rId5" cstate="email"/>
          <a:stretch>
            <a:fillRect/>
          </a:stretch>
        </p:blipFill>
        <p:spPr>
          <a:xfrm>
            <a:off x="7956376" y="5877272"/>
            <a:ext cx="720304" cy="734739"/>
          </a:xfrm>
          <a:prstGeom prst="rect">
            <a:avLst/>
          </a:prstGeom>
        </p:spPr>
      </p:pic>
    </p:spTree>
    <p:extLst>
      <p:ext uri="{BB962C8B-B14F-4D97-AF65-F5344CB8AC3E}">
        <p14:creationId xmlns:p14="http://schemas.microsoft.com/office/powerpoint/2010/main" val="3480148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CA" dirty="0">
              <a:solidFill>
                <a:srgbClr val="000000"/>
              </a:solidFill>
            </a:endParaRPr>
          </a:p>
        </p:txBody>
      </p:sp>
      <p:sp>
        <p:nvSpPr>
          <p:cNvPr id="19459" name="Rectangle 3"/>
          <p:cNvSpPr>
            <a:spLocks noGrp="1" noChangeArrowheads="1"/>
          </p:cNvSpPr>
          <p:nvPr>
            <p:ph type="title"/>
          </p:nvPr>
        </p:nvSpPr>
        <p:spPr>
          <a:xfrm flipV="1">
            <a:off x="467544" y="6035040"/>
            <a:ext cx="6912768" cy="130264"/>
          </a:xfrm>
        </p:spPr>
        <p:txBody>
          <a:bodyPr>
            <a:normAutofit fontScale="90000"/>
          </a:bodyPr>
          <a:lstStyle/>
          <a:p>
            <a:r>
              <a:rPr lang="en-CA" b="1" dirty="0" smtClean="0"/>
              <a:t>Children’s Needs</a:t>
            </a:r>
          </a:p>
        </p:txBody>
      </p:sp>
      <p:sp>
        <p:nvSpPr>
          <p:cNvPr id="19460" name="Oval 18"/>
          <p:cNvSpPr>
            <a:spLocks noChangeArrowheads="1"/>
          </p:cNvSpPr>
          <p:nvPr/>
        </p:nvSpPr>
        <p:spPr bwMode="auto">
          <a:xfrm>
            <a:off x="827584" y="1340768"/>
            <a:ext cx="7343775" cy="5329238"/>
          </a:xfrm>
          <a:prstGeom prst="ellipse">
            <a:avLst/>
          </a:prstGeom>
          <a:solidFill>
            <a:srgbClr val="FF0000"/>
          </a:solidFill>
          <a:ln w="9525">
            <a:solidFill>
              <a:schemeClr val="tx1"/>
            </a:solidFill>
            <a:round/>
            <a:headEnd/>
            <a:tailEnd/>
          </a:ln>
        </p:spPr>
        <p:txBody>
          <a:bodyPr wrap="none" anchor="ctr"/>
          <a:lstStyle/>
          <a:p>
            <a:endParaRPr lang="en-CA" dirty="0">
              <a:solidFill>
                <a:srgbClr val="000000"/>
              </a:solidFill>
            </a:endParaRPr>
          </a:p>
        </p:txBody>
      </p:sp>
      <p:sp>
        <p:nvSpPr>
          <p:cNvPr id="19461" name="Oval 19"/>
          <p:cNvSpPr>
            <a:spLocks noChangeArrowheads="1"/>
          </p:cNvSpPr>
          <p:nvPr/>
        </p:nvSpPr>
        <p:spPr bwMode="auto">
          <a:xfrm>
            <a:off x="2411413" y="2578100"/>
            <a:ext cx="4321175" cy="2951163"/>
          </a:xfrm>
          <a:prstGeom prst="ellipse">
            <a:avLst/>
          </a:prstGeom>
          <a:solidFill>
            <a:srgbClr val="FF6600"/>
          </a:solidFill>
          <a:ln w="9525">
            <a:solidFill>
              <a:schemeClr val="tx1"/>
            </a:solidFill>
            <a:round/>
            <a:headEnd/>
            <a:tailEnd/>
          </a:ln>
        </p:spPr>
        <p:txBody>
          <a:bodyPr wrap="none" anchor="ctr"/>
          <a:lstStyle/>
          <a:p>
            <a:endParaRPr lang="en-CA" dirty="0">
              <a:solidFill>
                <a:srgbClr val="000000"/>
              </a:solidFill>
            </a:endParaRPr>
          </a:p>
        </p:txBody>
      </p:sp>
      <p:sp>
        <p:nvSpPr>
          <p:cNvPr id="19462" name="Oval 20"/>
          <p:cNvSpPr>
            <a:spLocks noChangeArrowheads="1"/>
          </p:cNvSpPr>
          <p:nvPr/>
        </p:nvSpPr>
        <p:spPr bwMode="auto">
          <a:xfrm>
            <a:off x="3635375" y="3513138"/>
            <a:ext cx="1873250" cy="1079500"/>
          </a:xfrm>
          <a:prstGeom prst="ellipse">
            <a:avLst/>
          </a:prstGeom>
          <a:solidFill>
            <a:srgbClr val="FFCC00"/>
          </a:solidFill>
          <a:ln w="9525">
            <a:solidFill>
              <a:schemeClr val="tx1"/>
            </a:solidFill>
            <a:round/>
            <a:headEnd/>
            <a:tailEnd/>
          </a:ln>
        </p:spPr>
        <p:txBody>
          <a:bodyPr wrap="none" anchor="ctr"/>
          <a:lstStyle/>
          <a:p>
            <a:pPr algn="ctr"/>
            <a:r>
              <a:rPr lang="en-CA" sz="2000" b="1" dirty="0">
                <a:solidFill>
                  <a:srgbClr val="FF0000"/>
                </a:solidFill>
                <a:latin typeface="Arial Black" pitchFamily="34" charset="0"/>
              </a:rPr>
              <a:t>Children’s</a:t>
            </a:r>
            <a:br>
              <a:rPr lang="en-CA" sz="2000" b="1" dirty="0">
                <a:solidFill>
                  <a:srgbClr val="FF0000"/>
                </a:solidFill>
                <a:latin typeface="Arial Black" pitchFamily="34" charset="0"/>
              </a:rPr>
            </a:br>
            <a:r>
              <a:rPr lang="en-CA" sz="2000" b="1" dirty="0">
                <a:solidFill>
                  <a:srgbClr val="FF0000"/>
                </a:solidFill>
                <a:latin typeface="Arial Black" pitchFamily="34" charset="0"/>
              </a:rPr>
              <a:t>Needs</a:t>
            </a:r>
          </a:p>
        </p:txBody>
      </p:sp>
      <p:sp>
        <p:nvSpPr>
          <p:cNvPr id="19463" name="Text Box 21"/>
          <p:cNvSpPr txBox="1">
            <a:spLocks noChangeArrowheads="1"/>
          </p:cNvSpPr>
          <p:nvPr/>
        </p:nvSpPr>
        <p:spPr bwMode="auto">
          <a:xfrm>
            <a:off x="1331640" y="2492896"/>
            <a:ext cx="1752873" cy="461665"/>
          </a:xfrm>
          <a:prstGeom prst="rect">
            <a:avLst/>
          </a:prstGeom>
          <a:noFill/>
          <a:ln w="9525">
            <a:noFill/>
            <a:miter lim="800000"/>
            <a:headEnd/>
            <a:tailEnd/>
          </a:ln>
        </p:spPr>
        <p:txBody>
          <a:bodyPr wrap="square">
            <a:spAutoFit/>
          </a:bodyPr>
          <a:lstStyle/>
          <a:p>
            <a:pPr algn="ctr">
              <a:spcBef>
                <a:spcPct val="50000"/>
              </a:spcBef>
            </a:pPr>
            <a:r>
              <a:rPr lang="en-CA" sz="2400" b="1" dirty="0" smtClean="0">
                <a:solidFill>
                  <a:srgbClr val="F1E2D3"/>
                </a:solidFill>
              </a:rPr>
              <a:t>Security</a:t>
            </a:r>
            <a:endParaRPr lang="en-CA" sz="2400" b="1" dirty="0">
              <a:solidFill>
                <a:srgbClr val="F1E2D3"/>
              </a:solidFill>
            </a:endParaRPr>
          </a:p>
        </p:txBody>
      </p:sp>
      <p:sp>
        <p:nvSpPr>
          <p:cNvPr id="19464" name="Text Box 22"/>
          <p:cNvSpPr txBox="1">
            <a:spLocks noChangeArrowheads="1"/>
          </p:cNvSpPr>
          <p:nvPr/>
        </p:nvSpPr>
        <p:spPr bwMode="auto">
          <a:xfrm>
            <a:off x="3635896" y="1700808"/>
            <a:ext cx="1750492" cy="461665"/>
          </a:xfrm>
          <a:prstGeom prst="rect">
            <a:avLst/>
          </a:prstGeom>
          <a:noFill/>
          <a:ln w="9525">
            <a:noFill/>
            <a:miter lim="800000"/>
            <a:headEnd/>
            <a:tailEnd/>
          </a:ln>
        </p:spPr>
        <p:txBody>
          <a:bodyPr wrap="square">
            <a:spAutoFit/>
          </a:bodyPr>
          <a:lstStyle/>
          <a:p>
            <a:pPr algn="ctr">
              <a:spcBef>
                <a:spcPct val="50000"/>
              </a:spcBef>
            </a:pPr>
            <a:r>
              <a:rPr lang="en-CA" sz="2400" b="1" dirty="0">
                <a:solidFill>
                  <a:srgbClr val="F1E2D3"/>
                </a:solidFill>
              </a:rPr>
              <a:t>Stability</a:t>
            </a:r>
          </a:p>
        </p:txBody>
      </p:sp>
      <p:sp>
        <p:nvSpPr>
          <p:cNvPr id="19465" name="Text Box 23"/>
          <p:cNvSpPr txBox="1">
            <a:spLocks noChangeArrowheads="1"/>
          </p:cNvSpPr>
          <p:nvPr/>
        </p:nvSpPr>
        <p:spPr bwMode="auto">
          <a:xfrm>
            <a:off x="5364088" y="2420888"/>
            <a:ext cx="2521025" cy="461665"/>
          </a:xfrm>
          <a:prstGeom prst="rect">
            <a:avLst/>
          </a:prstGeom>
          <a:noFill/>
          <a:ln w="9525">
            <a:noFill/>
            <a:miter lim="800000"/>
            <a:headEnd/>
            <a:tailEnd/>
          </a:ln>
        </p:spPr>
        <p:txBody>
          <a:bodyPr wrap="square">
            <a:spAutoFit/>
          </a:bodyPr>
          <a:lstStyle/>
          <a:p>
            <a:pPr algn="ctr">
              <a:spcBef>
                <a:spcPct val="50000"/>
              </a:spcBef>
            </a:pPr>
            <a:r>
              <a:rPr lang="en-CA" sz="2400" b="1" dirty="0">
                <a:solidFill>
                  <a:srgbClr val="F1E2D3"/>
                </a:solidFill>
              </a:rPr>
              <a:t>Competence</a:t>
            </a:r>
          </a:p>
        </p:txBody>
      </p:sp>
      <p:sp>
        <p:nvSpPr>
          <p:cNvPr id="19466" name="Text Box 24"/>
          <p:cNvSpPr txBox="1">
            <a:spLocks noChangeArrowheads="1"/>
          </p:cNvSpPr>
          <p:nvPr/>
        </p:nvSpPr>
        <p:spPr bwMode="auto">
          <a:xfrm>
            <a:off x="2190750" y="5562600"/>
            <a:ext cx="1582738" cy="457200"/>
          </a:xfrm>
          <a:prstGeom prst="rect">
            <a:avLst/>
          </a:prstGeom>
          <a:noFill/>
          <a:ln w="9525">
            <a:noFill/>
            <a:miter lim="800000"/>
            <a:headEnd/>
            <a:tailEnd/>
          </a:ln>
        </p:spPr>
        <p:txBody>
          <a:bodyPr>
            <a:spAutoFit/>
          </a:bodyPr>
          <a:lstStyle/>
          <a:p>
            <a:pPr algn="ctr">
              <a:spcBef>
                <a:spcPct val="50000"/>
              </a:spcBef>
            </a:pPr>
            <a:r>
              <a:rPr lang="en-CA" sz="2400" b="1" dirty="0">
                <a:solidFill>
                  <a:srgbClr val="F1E2D3"/>
                </a:solidFill>
              </a:rPr>
              <a:t>Identity</a:t>
            </a:r>
          </a:p>
        </p:txBody>
      </p:sp>
      <p:sp>
        <p:nvSpPr>
          <p:cNvPr id="19467" name="Text Box 25"/>
          <p:cNvSpPr txBox="1">
            <a:spLocks noChangeArrowheads="1"/>
          </p:cNvSpPr>
          <p:nvPr/>
        </p:nvSpPr>
        <p:spPr bwMode="auto">
          <a:xfrm>
            <a:off x="6670675" y="4095750"/>
            <a:ext cx="1582738" cy="457200"/>
          </a:xfrm>
          <a:prstGeom prst="rect">
            <a:avLst/>
          </a:prstGeom>
          <a:noFill/>
          <a:ln w="9525">
            <a:noFill/>
            <a:miter lim="800000"/>
            <a:headEnd/>
            <a:tailEnd/>
          </a:ln>
        </p:spPr>
        <p:txBody>
          <a:bodyPr>
            <a:spAutoFit/>
          </a:bodyPr>
          <a:lstStyle/>
          <a:p>
            <a:pPr algn="ctr">
              <a:spcBef>
                <a:spcPct val="50000"/>
              </a:spcBef>
            </a:pPr>
            <a:r>
              <a:rPr lang="en-CA" sz="2400" b="1" dirty="0">
                <a:solidFill>
                  <a:srgbClr val="F1E2D3"/>
                </a:solidFill>
              </a:rPr>
              <a:t>Balance</a:t>
            </a:r>
          </a:p>
        </p:txBody>
      </p:sp>
      <p:sp>
        <p:nvSpPr>
          <p:cNvPr id="19468" name="Text Box 26"/>
          <p:cNvSpPr txBox="1">
            <a:spLocks noChangeArrowheads="1"/>
          </p:cNvSpPr>
          <p:nvPr/>
        </p:nvSpPr>
        <p:spPr bwMode="auto">
          <a:xfrm>
            <a:off x="4427984" y="5733256"/>
            <a:ext cx="2012504" cy="461665"/>
          </a:xfrm>
          <a:prstGeom prst="rect">
            <a:avLst/>
          </a:prstGeom>
          <a:noFill/>
          <a:ln w="9525">
            <a:noFill/>
            <a:miter lim="800000"/>
            <a:headEnd/>
            <a:tailEnd/>
          </a:ln>
        </p:spPr>
        <p:txBody>
          <a:bodyPr wrap="square">
            <a:spAutoFit/>
          </a:bodyPr>
          <a:lstStyle/>
          <a:p>
            <a:pPr algn="ctr">
              <a:spcBef>
                <a:spcPct val="50000"/>
              </a:spcBef>
            </a:pPr>
            <a:r>
              <a:rPr lang="en-CA" sz="2400" b="1" dirty="0">
                <a:solidFill>
                  <a:srgbClr val="F1E2D3"/>
                </a:solidFill>
              </a:rPr>
              <a:t>Motivation</a:t>
            </a:r>
          </a:p>
        </p:txBody>
      </p:sp>
      <p:sp>
        <p:nvSpPr>
          <p:cNvPr id="19469" name="Text Box 27"/>
          <p:cNvSpPr txBox="1">
            <a:spLocks noChangeArrowheads="1"/>
          </p:cNvSpPr>
          <p:nvPr/>
        </p:nvSpPr>
        <p:spPr bwMode="auto">
          <a:xfrm>
            <a:off x="2747963" y="3152775"/>
            <a:ext cx="1582737" cy="366713"/>
          </a:xfrm>
          <a:prstGeom prst="rect">
            <a:avLst/>
          </a:prstGeom>
          <a:noFill/>
          <a:ln w="9525">
            <a:noFill/>
            <a:miter lim="800000"/>
            <a:headEnd/>
            <a:tailEnd/>
          </a:ln>
        </p:spPr>
        <p:txBody>
          <a:bodyPr>
            <a:spAutoFit/>
          </a:bodyPr>
          <a:lstStyle/>
          <a:p>
            <a:pPr algn="ctr">
              <a:spcBef>
                <a:spcPct val="50000"/>
              </a:spcBef>
            </a:pPr>
            <a:r>
              <a:rPr lang="en-CA" b="1" dirty="0">
                <a:solidFill>
                  <a:srgbClr val="000000"/>
                </a:solidFill>
              </a:rPr>
              <a:t>Physical</a:t>
            </a:r>
          </a:p>
        </p:txBody>
      </p:sp>
      <p:sp>
        <p:nvSpPr>
          <p:cNvPr id="19470" name="Text Box 28"/>
          <p:cNvSpPr txBox="1">
            <a:spLocks noChangeArrowheads="1"/>
          </p:cNvSpPr>
          <p:nvPr/>
        </p:nvSpPr>
        <p:spPr bwMode="auto">
          <a:xfrm>
            <a:off x="4787900" y="3152775"/>
            <a:ext cx="1798638" cy="366713"/>
          </a:xfrm>
          <a:prstGeom prst="rect">
            <a:avLst/>
          </a:prstGeom>
          <a:noFill/>
          <a:ln w="9525">
            <a:noFill/>
            <a:miter lim="800000"/>
            <a:headEnd/>
            <a:tailEnd/>
          </a:ln>
        </p:spPr>
        <p:txBody>
          <a:bodyPr>
            <a:spAutoFit/>
          </a:bodyPr>
          <a:lstStyle/>
          <a:p>
            <a:pPr algn="ctr">
              <a:spcBef>
                <a:spcPct val="50000"/>
              </a:spcBef>
            </a:pPr>
            <a:r>
              <a:rPr lang="en-CA" b="1" dirty="0">
                <a:solidFill>
                  <a:srgbClr val="000000"/>
                </a:solidFill>
              </a:rPr>
              <a:t>Emotional</a:t>
            </a:r>
          </a:p>
        </p:txBody>
      </p:sp>
      <p:sp>
        <p:nvSpPr>
          <p:cNvPr id="19471" name="Text Box 29"/>
          <p:cNvSpPr txBox="1">
            <a:spLocks noChangeArrowheads="1"/>
          </p:cNvSpPr>
          <p:nvPr/>
        </p:nvSpPr>
        <p:spPr bwMode="auto">
          <a:xfrm>
            <a:off x="2741613" y="4592638"/>
            <a:ext cx="1582737" cy="366712"/>
          </a:xfrm>
          <a:prstGeom prst="rect">
            <a:avLst/>
          </a:prstGeom>
          <a:noFill/>
          <a:ln w="9525">
            <a:noFill/>
            <a:miter lim="800000"/>
            <a:headEnd/>
            <a:tailEnd/>
          </a:ln>
        </p:spPr>
        <p:txBody>
          <a:bodyPr>
            <a:spAutoFit/>
          </a:bodyPr>
          <a:lstStyle/>
          <a:p>
            <a:pPr algn="ctr">
              <a:spcBef>
                <a:spcPct val="50000"/>
              </a:spcBef>
            </a:pPr>
            <a:r>
              <a:rPr lang="en-CA" b="1" dirty="0">
                <a:solidFill>
                  <a:srgbClr val="000000"/>
                </a:solidFill>
              </a:rPr>
              <a:t>Mental</a:t>
            </a:r>
          </a:p>
        </p:txBody>
      </p:sp>
      <p:sp>
        <p:nvSpPr>
          <p:cNvPr id="19472" name="Text Box 30"/>
          <p:cNvSpPr txBox="1">
            <a:spLocks noChangeArrowheads="1"/>
          </p:cNvSpPr>
          <p:nvPr/>
        </p:nvSpPr>
        <p:spPr bwMode="auto">
          <a:xfrm>
            <a:off x="4845050" y="4521200"/>
            <a:ext cx="1584325" cy="641350"/>
          </a:xfrm>
          <a:prstGeom prst="rect">
            <a:avLst/>
          </a:prstGeom>
          <a:noFill/>
          <a:ln w="9525">
            <a:noFill/>
            <a:miter lim="800000"/>
            <a:headEnd/>
            <a:tailEnd/>
          </a:ln>
        </p:spPr>
        <p:txBody>
          <a:bodyPr>
            <a:spAutoFit/>
          </a:bodyPr>
          <a:lstStyle/>
          <a:p>
            <a:pPr algn="ctr">
              <a:spcBef>
                <a:spcPct val="50000"/>
              </a:spcBef>
            </a:pPr>
            <a:r>
              <a:rPr lang="en-CA" b="1" dirty="0">
                <a:solidFill>
                  <a:srgbClr val="000000"/>
                </a:solidFill>
              </a:rPr>
              <a:t>Cultural &amp;</a:t>
            </a:r>
            <a:br>
              <a:rPr lang="en-CA" b="1" dirty="0">
                <a:solidFill>
                  <a:srgbClr val="000000"/>
                </a:solidFill>
              </a:rPr>
            </a:br>
            <a:r>
              <a:rPr lang="en-CA" b="1" dirty="0">
                <a:solidFill>
                  <a:srgbClr val="000000"/>
                </a:solidFill>
              </a:rPr>
              <a:t>Spiritual</a:t>
            </a:r>
          </a:p>
        </p:txBody>
      </p:sp>
      <p:sp>
        <p:nvSpPr>
          <p:cNvPr id="19473" name="Text Box 21"/>
          <p:cNvSpPr txBox="1">
            <a:spLocks noChangeArrowheads="1"/>
          </p:cNvSpPr>
          <p:nvPr/>
        </p:nvSpPr>
        <p:spPr bwMode="auto">
          <a:xfrm>
            <a:off x="996950" y="4314825"/>
            <a:ext cx="1582738" cy="457200"/>
          </a:xfrm>
          <a:prstGeom prst="rect">
            <a:avLst/>
          </a:prstGeom>
          <a:noFill/>
          <a:ln w="9525">
            <a:noFill/>
            <a:miter lim="800000"/>
            <a:headEnd/>
            <a:tailEnd/>
          </a:ln>
        </p:spPr>
        <p:txBody>
          <a:bodyPr>
            <a:spAutoFit/>
          </a:bodyPr>
          <a:lstStyle/>
          <a:p>
            <a:pPr algn="ctr">
              <a:spcBef>
                <a:spcPct val="50000"/>
              </a:spcBef>
            </a:pPr>
            <a:r>
              <a:rPr lang="en-CA" sz="2400" b="1" dirty="0">
                <a:solidFill>
                  <a:srgbClr val="F1E2D3"/>
                </a:solidFill>
              </a:rPr>
              <a:t>Social</a:t>
            </a:r>
          </a:p>
        </p:txBody>
      </p:sp>
      <p:pic>
        <p:nvPicPr>
          <p:cNvPr id="18" name="Image 17" descr="FDJ_logofinal_RGB.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215338" y="100108"/>
            <a:ext cx="882318" cy="900000"/>
          </a:xfrm>
          <a:prstGeom prst="rect">
            <a:avLst/>
          </a:prstGeom>
        </p:spPr>
      </p:pic>
      <p:sp>
        <p:nvSpPr>
          <p:cNvPr id="19" name="Line 4"/>
          <p:cNvSpPr>
            <a:spLocks noChangeShapeType="1"/>
          </p:cNvSpPr>
          <p:nvPr/>
        </p:nvSpPr>
        <p:spPr bwMode="auto">
          <a:xfrm>
            <a:off x="260350" y="1142984"/>
            <a:ext cx="8624888" cy="0"/>
          </a:xfrm>
          <a:prstGeom prst="line">
            <a:avLst/>
          </a:prstGeom>
          <a:noFill/>
          <a:ln w="57150">
            <a:solidFill>
              <a:schemeClr val="tx1"/>
            </a:solidFill>
            <a:round/>
            <a:headEnd/>
            <a:tailEnd/>
          </a:ln>
          <a:effectLst>
            <a:outerShdw dist="107763" dir="2700000" algn="ctr" rotWithShape="0">
              <a:srgbClr val="4D4D4D">
                <a:alpha val="50000"/>
              </a:srgbClr>
            </a:outerShdw>
          </a:effectLst>
        </p:spPr>
        <p:txBody>
          <a:bodyPr/>
          <a:lstStyle/>
          <a:p>
            <a:pPr>
              <a:defRPr/>
            </a:pPr>
            <a:endParaRPr lang="en-US" dirty="0">
              <a:solidFill>
                <a:prstClr val="black"/>
              </a:solidFill>
            </a:endParaRPr>
          </a:p>
        </p:txBody>
      </p:sp>
    </p:spTree>
    <p:extLst>
      <p:ext uri="{BB962C8B-B14F-4D97-AF65-F5344CB8AC3E}">
        <p14:creationId xmlns:p14="http://schemas.microsoft.com/office/powerpoint/2010/main" val="645781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652934"/>
          </a:xfrm>
        </p:spPr>
        <p:txBody>
          <a:bodyPr>
            <a:normAutofit/>
          </a:bodyPr>
          <a:lstStyle/>
          <a:p>
            <a:pPr algn="l"/>
            <a:r>
              <a:rPr lang="en-CA" sz="2600" dirty="0" smtClean="0">
                <a:solidFill>
                  <a:srgbClr val="009EE0"/>
                </a:solidFill>
                <a:latin typeface="Cooper Black" panose="0208090404030B020404" pitchFamily="18" charset="0"/>
              </a:rPr>
              <a:t>E</a:t>
            </a:r>
            <a:r>
              <a:rPr lang="en-CA" sz="2600" dirty="0" smtClean="0">
                <a:solidFill>
                  <a:srgbClr val="F29400"/>
                </a:solidFill>
                <a:latin typeface="Cooper Black" panose="0208090404030B020404" pitchFamily="18" charset="0"/>
              </a:rPr>
              <a:t>E</a:t>
            </a:r>
            <a:r>
              <a:rPr lang="en-CA" sz="2600" dirty="0" smtClean="0">
                <a:solidFill>
                  <a:srgbClr val="93117E"/>
                </a:solidFill>
                <a:latin typeface="Cooper Black" panose="0208090404030B020404" pitchFamily="18" charset="0"/>
              </a:rPr>
              <a:t>D</a:t>
            </a:r>
            <a:r>
              <a:rPr lang="en-CA" sz="2600" dirty="0" smtClean="0">
                <a:solidFill>
                  <a:srgbClr val="E2007A"/>
                </a:solidFill>
                <a:latin typeface="Cooper Black" panose="0208090404030B020404" pitchFamily="18" charset="0"/>
              </a:rPr>
              <a:t>A</a:t>
            </a:r>
            <a:r>
              <a:rPr lang="en-CA" sz="2600" dirty="0" smtClean="0">
                <a:latin typeface="Cooper Black" panose="0208090404030B020404" pitchFamily="18" charset="0"/>
              </a:rPr>
              <a:t>  </a:t>
            </a:r>
            <a:r>
              <a:rPr lang="en-CA" sz="2600" dirty="0" smtClean="0">
                <a:solidFill>
                  <a:srgbClr val="0086CB"/>
                </a:solidFill>
                <a:latin typeface="Cooper Black" panose="0208090404030B020404" pitchFamily="18" charset="0"/>
              </a:rPr>
              <a:t>Approach</a:t>
            </a:r>
            <a:endParaRPr lang="fr-CA" sz="2600" dirty="0">
              <a:solidFill>
                <a:srgbClr val="0086CB"/>
              </a:solidFill>
              <a:latin typeface="Cooper Black" panose="0208090404030B020404" pitchFamily="18" charset="0"/>
            </a:endParaRPr>
          </a:p>
        </p:txBody>
      </p:sp>
      <p:sp>
        <p:nvSpPr>
          <p:cNvPr id="3" name="Content Placeholder 2"/>
          <p:cNvSpPr>
            <a:spLocks noGrp="1"/>
          </p:cNvSpPr>
          <p:nvPr>
            <p:ph idx="1"/>
          </p:nvPr>
        </p:nvSpPr>
        <p:spPr>
          <a:xfrm>
            <a:off x="590872" y="1556792"/>
            <a:ext cx="7941568" cy="4525963"/>
          </a:xfrm>
        </p:spPr>
        <p:txBody>
          <a:bodyPr>
            <a:normAutofit/>
          </a:bodyPr>
          <a:lstStyle/>
          <a:p>
            <a:pPr>
              <a:spcBef>
                <a:spcPts val="3000"/>
              </a:spcBef>
            </a:pPr>
            <a:r>
              <a:rPr lang="en-CA" sz="2400" b="1" i="1" dirty="0" smtClean="0">
                <a:solidFill>
                  <a:srgbClr val="009EE0"/>
                </a:solidFill>
                <a:latin typeface="HELVETICA" panose="020B0604020202020204" pitchFamily="34" charset="0"/>
                <a:cs typeface="HELVETICA" panose="020B0604020202020204" pitchFamily="34" charset="0"/>
              </a:rPr>
              <a:t>Establishing.</a:t>
            </a:r>
            <a:r>
              <a:rPr lang="en-CA" sz="2400" dirty="0" smtClean="0">
                <a:latin typeface="HELVETICA" panose="020B0604020202020204" pitchFamily="34" charset="0"/>
                <a:cs typeface="HELVETICA" panose="020B0604020202020204" pitchFamily="34" charset="0"/>
              </a:rPr>
              <a:t> </a:t>
            </a:r>
            <a:r>
              <a:rPr lang="en-CA" sz="2200" dirty="0" smtClean="0">
                <a:latin typeface="Helvetica"/>
                <a:cs typeface="Helvetica"/>
              </a:rPr>
              <a:t>Getting </a:t>
            </a:r>
            <a:r>
              <a:rPr lang="en-CA" sz="2200" dirty="0">
                <a:latin typeface="Helvetica"/>
                <a:cs typeface="Helvetica"/>
              </a:rPr>
              <a:t>to know each other, </a:t>
            </a:r>
            <a:r>
              <a:rPr lang="en-CA" sz="2200" dirty="0" smtClean="0">
                <a:latin typeface="Helvetica"/>
                <a:cs typeface="Helvetica"/>
              </a:rPr>
              <a:t>starting </a:t>
            </a:r>
            <a:r>
              <a:rPr lang="en-CA" sz="2200" dirty="0">
                <a:latin typeface="Helvetica"/>
                <a:cs typeface="Helvetica"/>
              </a:rPr>
              <a:t>to feel comfortable with </a:t>
            </a:r>
            <a:r>
              <a:rPr lang="en-CA" sz="2200" dirty="0" smtClean="0">
                <a:latin typeface="Helvetica"/>
                <a:cs typeface="Helvetica"/>
              </a:rPr>
              <a:t>each other.</a:t>
            </a:r>
          </a:p>
          <a:p>
            <a:pPr>
              <a:spcBef>
                <a:spcPts val="3000"/>
              </a:spcBef>
            </a:pPr>
            <a:r>
              <a:rPr lang="en-CA" sz="2400" b="1" i="1" dirty="0" smtClean="0">
                <a:solidFill>
                  <a:srgbClr val="F29400"/>
                </a:solidFill>
                <a:latin typeface="HELVETICA" panose="020B0604020202020204" pitchFamily="34" charset="0"/>
                <a:cs typeface="HELVETICA" panose="020B0604020202020204" pitchFamily="34" charset="0"/>
              </a:rPr>
              <a:t>Exchanging</a:t>
            </a:r>
            <a:r>
              <a:rPr lang="en-CA" sz="2000" b="1" i="1" dirty="0" smtClean="0">
                <a:solidFill>
                  <a:srgbClr val="F29400"/>
                </a:solidFill>
                <a:latin typeface="HELVETICA" panose="020B0604020202020204" pitchFamily="34" charset="0"/>
                <a:cs typeface="HELVETICA" panose="020B0604020202020204" pitchFamily="34" charset="0"/>
              </a:rPr>
              <a:t>.</a:t>
            </a:r>
            <a:r>
              <a:rPr lang="en-CA" sz="2000" dirty="0" smtClean="0">
                <a:latin typeface="HELVETICA" panose="020B0604020202020204" pitchFamily="34" charset="0"/>
                <a:cs typeface="HELVETICA" panose="020B0604020202020204" pitchFamily="34" charset="0"/>
              </a:rPr>
              <a:t>  </a:t>
            </a:r>
            <a:r>
              <a:rPr lang="en-CA" sz="2200" dirty="0" smtClean="0">
                <a:latin typeface="HELVETICA" panose="020B0604020202020204" pitchFamily="34" charset="0"/>
                <a:cs typeface="HELVETICA" panose="020B0604020202020204" pitchFamily="34" charset="0"/>
              </a:rPr>
              <a:t>Sharing issues, information, common goals with the child, the family and intervenors of multiple sectors. </a:t>
            </a:r>
          </a:p>
          <a:p>
            <a:pPr>
              <a:spcBef>
                <a:spcPts val="3000"/>
              </a:spcBef>
            </a:pPr>
            <a:r>
              <a:rPr lang="en-CA" sz="2400" b="1" i="1" dirty="0" smtClean="0">
                <a:solidFill>
                  <a:srgbClr val="93117E"/>
                </a:solidFill>
                <a:latin typeface="HELVETICA" panose="020B0604020202020204" pitchFamily="34" charset="0"/>
                <a:cs typeface="HELVETICA" panose="020B0604020202020204" pitchFamily="34" charset="0"/>
              </a:rPr>
              <a:t>Decoding</a:t>
            </a:r>
            <a:r>
              <a:rPr lang="en-CA" sz="2000" b="1" i="1" dirty="0" smtClean="0">
                <a:solidFill>
                  <a:srgbClr val="93117E"/>
                </a:solidFill>
                <a:latin typeface="HELVETICA" panose="020B0604020202020204" pitchFamily="34" charset="0"/>
                <a:cs typeface="HELVETICA" panose="020B0604020202020204" pitchFamily="34" charset="0"/>
              </a:rPr>
              <a:t>.</a:t>
            </a:r>
            <a:r>
              <a:rPr lang="en-CA" sz="2000" dirty="0" smtClean="0">
                <a:latin typeface="HELVETICA" panose="020B0604020202020204" pitchFamily="34" charset="0"/>
                <a:cs typeface="HELVETICA" panose="020B0604020202020204" pitchFamily="34" charset="0"/>
              </a:rPr>
              <a:t> </a:t>
            </a:r>
            <a:r>
              <a:rPr lang="en-CA" sz="2200" dirty="0" smtClean="0">
                <a:latin typeface="HELVETICA" panose="020B0604020202020204" pitchFamily="34" charset="0"/>
                <a:cs typeface="HELVETICA" panose="020B0604020202020204" pitchFamily="34" charset="0"/>
              </a:rPr>
              <a:t>Understanding the roots of symptoms, the origins of suffering and the causes of diseases and new morbidities.</a:t>
            </a:r>
          </a:p>
          <a:p>
            <a:pPr>
              <a:spcBef>
                <a:spcPts val="3000"/>
              </a:spcBef>
            </a:pPr>
            <a:r>
              <a:rPr lang="en-CA" sz="2400" b="1" i="1" dirty="0" smtClean="0">
                <a:solidFill>
                  <a:srgbClr val="E2007A"/>
                </a:solidFill>
                <a:latin typeface="HELVETICA" panose="020B0604020202020204" pitchFamily="34" charset="0"/>
                <a:cs typeface="HELVETICA" panose="020B0604020202020204" pitchFamily="34" charset="0"/>
              </a:rPr>
              <a:t>Action</a:t>
            </a:r>
            <a:r>
              <a:rPr lang="en-CA" sz="2000" b="1" i="1" dirty="0" smtClean="0">
                <a:solidFill>
                  <a:srgbClr val="E2007A"/>
                </a:solidFill>
                <a:latin typeface="HELVETICA" panose="020B0604020202020204" pitchFamily="34" charset="0"/>
                <a:cs typeface="HELVETICA" panose="020B0604020202020204" pitchFamily="34" charset="0"/>
              </a:rPr>
              <a:t>.</a:t>
            </a:r>
            <a:r>
              <a:rPr lang="en-CA" sz="2000" dirty="0" smtClean="0">
                <a:latin typeface="HELVETICA" panose="020B0604020202020204" pitchFamily="34" charset="0"/>
                <a:cs typeface="HELVETICA" panose="020B0604020202020204" pitchFamily="34" charset="0"/>
              </a:rPr>
              <a:t>  </a:t>
            </a:r>
            <a:r>
              <a:rPr lang="en-CA" sz="2200" dirty="0" smtClean="0">
                <a:latin typeface="HELVETICA" panose="020B0604020202020204" pitchFamily="34" charset="0"/>
                <a:cs typeface="HELVETICA" panose="020B0604020202020204" pitchFamily="34" charset="0"/>
              </a:rPr>
              <a:t>Developing a shared and </a:t>
            </a:r>
            <a:r>
              <a:rPr lang="en-CA" sz="2200" dirty="0" err="1" smtClean="0">
                <a:latin typeface="HELVETICA" panose="020B0604020202020204" pitchFamily="34" charset="0"/>
                <a:cs typeface="HELVETICA" panose="020B0604020202020204" pitchFamily="34" charset="0"/>
              </a:rPr>
              <a:t>priorized</a:t>
            </a:r>
            <a:r>
              <a:rPr lang="en-CA" sz="2200" dirty="0" smtClean="0">
                <a:latin typeface="HELVETICA" panose="020B0604020202020204" pitchFamily="34" charset="0"/>
                <a:cs typeface="HELVETICA" panose="020B0604020202020204" pitchFamily="34" charset="0"/>
              </a:rPr>
              <a:t> action plan.</a:t>
            </a:r>
            <a:endParaRPr lang="fr-CA" sz="2200" dirty="0">
              <a:latin typeface="HELVETICA" panose="020B0604020202020204" pitchFamily="34" charset="0"/>
              <a:cs typeface="HELVETICA" panose="020B0604020202020204" pitchFamily="34" charset="0"/>
            </a:endParaRPr>
          </a:p>
        </p:txBody>
      </p:sp>
      <p:sp>
        <p:nvSpPr>
          <p:cNvPr id="5" name="Espace réservé du pied de page 8"/>
          <p:cNvSpPr>
            <a:spLocks noGrp="1"/>
          </p:cNvSpPr>
          <p:nvPr>
            <p:ph type="ftr" sz="quarter" idx="11"/>
            <p:custDataLst>
              <p:tags r:id="rId1"/>
            </p:custDataLst>
          </p:nvPr>
        </p:nvSpPr>
        <p:spPr>
          <a:xfrm>
            <a:off x="683568" y="6356351"/>
            <a:ext cx="4968552" cy="365125"/>
          </a:xfrm>
        </p:spPr>
        <p:txBody>
          <a:bodyPr/>
          <a:lstStyle/>
          <a:p>
            <a:pPr algn="l"/>
            <a:r>
              <a:rPr lang="fr-CA" sz="1100" dirty="0" smtClean="0">
                <a:solidFill>
                  <a:prstClr val="black">
                    <a:tint val="75000"/>
                  </a:prstClr>
                </a:solidFill>
                <a:latin typeface="HELVETICA" pitchFamily="34" charset="0"/>
                <a:cs typeface="HELVETICA" pitchFamily="34" charset="0"/>
              </a:rPr>
              <a:t>© All </a:t>
            </a:r>
            <a:r>
              <a:rPr lang="fr-CA" sz="1100" dirty="0" err="1" smtClean="0">
                <a:solidFill>
                  <a:prstClr val="black">
                    <a:tint val="75000"/>
                  </a:prstClr>
                </a:solidFill>
                <a:latin typeface="HELVETICA" pitchFamily="34" charset="0"/>
                <a:cs typeface="HELVETICA" pitchFamily="34" charset="0"/>
              </a:rPr>
              <a:t>rights</a:t>
            </a:r>
            <a:r>
              <a:rPr lang="fr-CA" sz="1100" dirty="0" smtClean="0">
                <a:solidFill>
                  <a:prstClr val="black">
                    <a:tint val="75000"/>
                  </a:prstClr>
                </a:solidFill>
                <a:latin typeface="HELVETICA" pitchFamily="34" charset="0"/>
                <a:cs typeface="HELVETICA" pitchFamily="34" charset="0"/>
              </a:rPr>
              <a:t> </a:t>
            </a:r>
            <a:r>
              <a:rPr lang="fr-CA" sz="1100" dirty="0" err="1" smtClean="0">
                <a:solidFill>
                  <a:prstClr val="black">
                    <a:tint val="75000"/>
                  </a:prstClr>
                </a:solidFill>
                <a:latin typeface="HELVETICA" pitchFamily="34" charset="0"/>
                <a:cs typeface="HELVETICA" pitchFamily="34" charset="0"/>
              </a:rPr>
              <a:t>reserved</a:t>
            </a:r>
            <a:r>
              <a:rPr lang="fr-CA" sz="1100" dirty="0" smtClean="0">
                <a:solidFill>
                  <a:prstClr val="black">
                    <a:tint val="75000"/>
                  </a:prstClr>
                </a:solidFill>
                <a:latin typeface="HELVETICA" pitchFamily="34" charset="0"/>
                <a:cs typeface="HELVETICA" pitchFamily="34" charset="0"/>
              </a:rPr>
              <a:t>, Fondation Dr Julien 2016</a:t>
            </a:r>
            <a:endParaRPr lang="fr-CA" sz="1100" dirty="0">
              <a:solidFill>
                <a:prstClr val="black">
                  <a:tint val="75000"/>
                </a:prstClr>
              </a:solidFill>
              <a:latin typeface="HELVETICA" pitchFamily="34" charset="0"/>
              <a:cs typeface="HELVETICA" pitchFamily="34" charset="0"/>
            </a:endParaRPr>
          </a:p>
        </p:txBody>
      </p:sp>
      <p:pic>
        <p:nvPicPr>
          <p:cNvPr id="6" name="Image 5" descr="FDJ_logofinal_CMYK.png"/>
          <p:cNvPicPr>
            <a:picLocks noChangeAspect="1"/>
          </p:cNvPicPr>
          <p:nvPr>
            <p:custDataLst>
              <p:tags r:id="rId2"/>
            </p:custDataLst>
          </p:nvPr>
        </p:nvPicPr>
        <p:blipFill>
          <a:blip r:embed="rId4" cstate="email"/>
          <a:stretch>
            <a:fillRect/>
          </a:stretch>
        </p:blipFill>
        <p:spPr>
          <a:xfrm>
            <a:off x="7956376" y="5877272"/>
            <a:ext cx="720304" cy="734739"/>
          </a:xfrm>
          <a:prstGeom prst="rect">
            <a:avLst/>
          </a:prstGeom>
        </p:spPr>
      </p:pic>
    </p:spTree>
    <p:extLst>
      <p:ext uri="{BB962C8B-B14F-4D97-AF65-F5344CB8AC3E}">
        <p14:creationId xmlns:p14="http://schemas.microsoft.com/office/powerpoint/2010/main" val="3970796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custDataLst>
              <p:tags r:id="rId1"/>
            </p:custDataLst>
          </p:nvPr>
        </p:nvSpPr>
        <p:spPr>
          <a:xfrm>
            <a:off x="1763689" y="1106743"/>
            <a:ext cx="5681023" cy="842210"/>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225"/>
              </a:spcBef>
            </a:pPr>
            <a:r>
              <a:rPr lang="fr-CA" sz="1800" dirty="0">
                <a:solidFill>
                  <a:srgbClr val="172983"/>
                </a:solidFill>
                <a:latin typeface="Cooper Black" pitchFamily="18" charset="0"/>
              </a:rPr>
              <a:t>COMMUNITY SOCIAL PEDIATRICS</a:t>
            </a:r>
          </a:p>
          <a:p>
            <a:pPr algn="ctr">
              <a:spcBef>
                <a:spcPts val="225"/>
              </a:spcBef>
            </a:pPr>
            <a:r>
              <a:rPr lang="fr-CA" sz="1575" dirty="0">
                <a:solidFill>
                  <a:srgbClr val="172983"/>
                </a:solidFill>
                <a:latin typeface="Cooper Black" pitchFamily="18" charset="0"/>
              </a:rPr>
              <a:t>«The </a:t>
            </a:r>
            <a:r>
              <a:rPr lang="fr-CA" sz="1575" dirty="0" err="1">
                <a:solidFill>
                  <a:srgbClr val="172983"/>
                </a:solidFill>
                <a:latin typeface="Cooper Black" pitchFamily="18" charset="0"/>
              </a:rPr>
              <a:t>Montreal</a:t>
            </a:r>
            <a:r>
              <a:rPr lang="fr-CA" sz="1575" dirty="0">
                <a:solidFill>
                  <a:srgbClr val="172983"/>
                </a:solidFill>
                <a:latin typeface="Cooper Black" pitchFamily="18" charset="0"/>
              </a:rPr>
              <a:t> model»</a:t>
            </a:r>
          </a:p>
        </p:txBody>
      </p:sp>
      <p:sp>
        <p:nvSpPr>
          <p:cNvPr id="2" name="Rectangle 1"/>
          <p:cNvSpPr/>
          <p:nvPr>
            <p:custDataLst>
              <p:tags r:id="rId2"/>
            </p:custDataLst>
          </p:nvPr>
        </p:nvSpPr>
        <p:spPr>
          <a:xfrm>
            <a:off x="1547664" y="2024844"/>
            <a:ext cx="5778726" cy="1730987"/>
          </a:xfrm>
          <a:prstGeom prst="rect">
            <a:avLst/>
          </a:prstGeom>
          <a:solidFill>
            <a:srgbClr val="172983"/>
          </a:solidFill>
        </p:spPr>
        <p:txBody>
          <a:bodyPr wrap="square">
            <a:spAutoFit/>
          </a:bodyPr>
          <a:lstStyle/>
          <a:p>
            <a:pPr marL="214313" indent="-214313">
              <a:lnSpc>
                <a:spcPct val="115000"/>
              </a:lnSpc>
              <a:spcAft>
                <a:spcPts val="750"/>
              </a:spcAft>
              <a:buFont typeface="Arial" pitchFamily="34" charset="0"/>
              <a:buChar char="•"/>
            </a:pPr>
            <a:r>
              <a:rPr lang="en-CA" sz="1350" dirty="0">
                <a:solidFill>
                  <a:prstClr val="white"/>
                </a:solidFill>
                <a:latin typeface="HELVETICA" pitchFamily="34" charset="0"/>
                <a:ea typeface="Calibri" panose="020F0502020204030204" pitchFamily="34" charset="0"/>
                <a:cs typeface="HELVETICA" pitchFamily="34" charset="0"/>
              </a:rPr>
              <a:t>A model that engages the community with the common goal to attain the well-being of all children in a perspective of equity</a:t>
            </a:r>
            <a:endParaRPr lang="fr-CA" sz="1350" dirty="0">
              <a:solidFill>
                <a:prstClr val="white"/>
              </a:solidFill>
              <a:latin typeface="HELVETICA" pitchFamily="34" charset="0"/>
              <a:ea typeface="Calibri" panose="020F0502020204030204" pitchFamily="34" charset="0"/>
              <a:cs typeface="HELVETICA" pitchFamily="34" charset="0"/>
            </a:endParaRPr>
          </a:p>
          <a:p>
            <a:pPr marL="214313" indent="-214313">
              <a:lnSpc>
                <a:spcPct val="115000"/>
              </a:lnSpc>
              <a:spcAft>
                <a:spcPts val="750"/>
              </a:spcAft>
              <a:buFont typeface="Arial" pitchFamily="34" charset="0"/>
              <a:buChar char="•"/>
            </a:pPr>
            <a:r>
              <a:rPr lang="en-CA" sz="1350" dirty="0">
                <a:solidFill>
                  <a:prstClr val="white"/>
                </a:solidFill>
                <a:latin typeface="HELVETICA" pitchFamily="34" charset="0"/>
                <a:ea typeface="Calibri" panose="020F0502020204030204" pitchFamily="34" charset="0"/>
                <a:cs typeface="HELVETICA" pitchFamily="34" charset="0"/>
              </a:rPr>
              <a:t>A call to action for high risk children within high risk families and environments</a:t>
            </a:r>
            <a:endParaRPr lang="fr-CA" sz="1350" dirty="0">
              <a:solidFill>
                <a:prstClr val="white"/>
              </a:solidFill>
              <a:latin typeface="HELVETICA" pitchFamily="34" charset="0"/>
              <a:ea typeface="Calibri" panose="020F0502020204030204" pitchFamily="34" charset="0"/>
              <a:cs typeface="HELVETICA" pitchFamily="34" charset="0"/>
            </a:endParaRPr>
          </a:p>
          <a:p>
            <a:pPr marL="214313" indent="-214313">
              <a:lnSpc>
                <a:spcPct val="115000"/>
              </a:lnSpc>
              <a:spcAft>
                <a:spcPts val="750"/>
              </a:spcAft>
              <a:buFont typeface="Arial" pitchFamily="34" charset="0"/>
              <a:buChar char="•"/>
            </a:pPr>
            <a:r>
              <a:rPr lang="en-CA" sz="1350" dirty="0">
                <a:solidFill>
                  <a:prstClr val="white"/>
                </a:solidFill>
                <a:latin typeface="HELVETICA" pitchFamily="34" charset="0"/>
                <a:ea typeface="Calibri" panose="020F0502020204030204" pitchFamily="34" charset="0"/>
                <a:cs typeface="HELVETICA" pitchFamily="34" charset="0"/>
              </a:rPr>
              <a:t>A specific approach to make sure that children’s rights are all respected in a specific community</a:t>
            </a:r>
            <a:endParaRPr lang="fr-CA" sz="1350" dirty="0">
              <a:solidFill>
                <a:prstClr val="white"/>
              </a:solidFill>
              <a:latin typeface="HELVETICA" pitchFamily="34" charset="0"/>
              <a:ea typeface="Calibri" panose="020F0502020204030204" pitchFamily="34" charset="0"/>
              <a:cs typeface="HELVETICA" pitchFamily="34" charset="0"/>
            </a:endParaRPr>
          </a:p>
        </p:txBody>
      </p:sp>
      <p:pic>
        <p:nvPicPr>
          <p:cNvPr id="4" name="Image 3" descr="FDJ_logofinal_CMYK.png"/>
          <p:cNvPicPr>
            <a:picLocks noChangeAspect="1"/>
          </p:cNvPicPr>
          <p:nvPr>
            <p:custDataLst>
              <p:tags r:id="rId3"/>
            </p:custDataLst>
          </p:nvPr>
        </p:nvPicPr>
        <p:blipFill>
          <a:blip r:embed="rId7" cstate="email"/>
          <a:stretch>
            <a:fillRect/>
          </a:stretch>
        </p:blipFill>
        <p:spPr>
          <a:xfrm>
            <a:off x="7110282" y="5265205"/>
            <a:ext cx="540228" cy="551054"/>
          </a:xfrm>
          <a:prstGeom prst="rect">
            <a:avLst/>
          </a:prstGeom>
        </p:spPr>
      </p:pic>
      <p:sp>
        <p:nvSpPr>
          <p:cNvPr id="7" name="Espace réservé du pied de page 8"/>
          <p:cNvSpPr>
            <a:spLocks noGrp="1"/>
          </p:cNvSpPr>
          <p:nvPr>
            <p:ph type="ftr" sz="quarter" idx="11"/>
            <p:custDataLst>
              <p:tags r:id="rId4"/>
            </p:custDataLst>
          </p:nvPr>
        </p:nvSpPr>
        <p:spPr>
          <a:xfrm>
            <a:off x="1871700" y="5624514"/>
            <a:ext cx="5994666" cy="273844"/>
          </a:xfrm>
        </p:spPr>
        <p:txBody>
          <a:bodyPr/>
          <a:lstStyle/>
          <a:p>
            <a:pPr algn="l"/>
            <a:r>
              <a:rPr lang="fr-CA" sz="825" dirty="0">
                <a:solidFill>
                  <a:prstClr val="black">
                    <a:tint val="75000"/>
                  </a:prstClr>
                </a:solidFill>
                <a:latin typeface="HELVETICA" pitchFamily="34" charset="0"/>
                <a:cs typeface="HELVETICA" pitchFamily="34" charset="0"/>
              </a:rPr>
              <a:t>© All </a:t>
            </a:r>
            <a:r>
              <a:rPr lang="fr-CA" sz="825" dirty="0" err="1">
                <a:solidFill>
                  <a:prstClr val="black">
                    <a:tint val="75000"/>
                  </a:prstClr>
                </a:solidFill>
                <a:latin typeface="HELVETICA" pitchFamily="34" charset="0"/>
                <a:cs typeface="HELVETICA" pitchFamily="34" charset="0"/>
              </a:rPr>
              <a:t>rights</a:t>
            </a:r>
            <a:r>
              <a:rPr lang="fr-CA" sz="825" dirty="0">
                <a:solidFill>
                  <a:prstClr val="black">
                    <a:tint val="75000"/>
                  </a:prstClr>
                </a:solidFill>
                <a:latin typeface="HELVETICA" pitchFamily="34" charset="0"/>
                <a:cs typeface="HELVETICA" pitchFamily="34" charset="0"/>
              </a:rPr>
              <a:t> </a:t>
            </a:r>
            <a:r>
              <a:rPr lang="fr-CA" sz="825" dirty="0" err="1">
                <a:solidFill>
                  <a:prstClr val="black">
                    <a:tint val="75000"/>
                  </a:prstClr>
                </a:solidFill>
                <a:latin typeface="HELVETICA" pitchFamily="34" charset="0"/>
                <a:cs typeface="HELVETICA" pitchFamily="34" charset="0"/>
              </a:rPr>
              <a:t>reserved</a:t>
            </a:r>
            <a:r>
              <a:rPr lang="fr-CA" sz="825" dirty="0">
                <a:solidFill>
                  <a:prstClr val="black">
                    <a:tint val="75000"/>
                  </a:prstClr>
                </a:solidFill>
                <a:latin typeface="HELVETICA" pitchFamily="34" charset="0"/>
                <a:cs typeface="HELVETICA" pitchFamily="34" charset="0"/>
              </a:rPr>
              <a:t>, Fondation du Dr Julien  2016</a:t>
            </a:r>
          </a:p>
        </p:txBody>
      </p:sp>
      <p:pic>
        <p:nvPicPr>
          <p:cNvPr id="8" name="Image 7" descr="_MG_5939.jpg"/>
          <p:cNvPicPr>
            <a:picLocks noChangeAspect="1"/>
          </p:cNvPicPr>
          <p:nvPr/>
        </p:nvPicPr>
        <p:blipFill>
          <a:blip r:embed="rId8" cstate="screen"/>
          <a:stretch>
            <a:fillRect/>
          </a:stretch>
        </p:blipFill>
        <p:spPr>
          <a:xfrm>
            <a:off x="3923928" y="3591018"/>
            <a:ext cx="2916324" cy="1944216"/>
          </a:xfrm>
          <a:prstGeom prst="rect">
            <a:avLst/>
          </a:prstGeom>
        </p:spPr>
      </p:pic>
    </p:spTree>
    <p:extLst>
      <p:ext uri="{BB962C8B-B14F-4D97-AF65-F5344CB8AC3E}">
        <p14:creationId xmlns:p14="http://schemas.microsoft.com/office/powerpoint/2010/main" val="2098408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a:t>A </a:t>
            </a:r>
            <a:r>
              <a:rPr lang="fr-FR" sz="4000" b="1" i="1" dirty="0" err="1"/>
              <a:t>silent</a:t>
            </a:r>
            <a:r>
              <a:rPr lang="fr-FR" sz="4000" b="1" i="1" dirty="0"/>
              <a:t> </a:t>
            </a:r>
            <a:r>
              <a:rPr lang="fr-FR" sz="4000" b="1" i="1" dirty="0" err="1"/>
              <a:t>epidemic</a:t>
            </a:r>
            <a:endParaRPr lang="fr-FR" sz="4000" b="1" i="1" dirty="0"/>
          </a:p>
        </p:txBody>
      </p:sp>
      <p:sp>
        <p:nvSpPr>
          <p:cNvPr id="3" name="Espace réservé du contenu 2"/>
          <p:cNvSpPr>
            <a:spLocks noGrp="1"/>
          </p:cNvSpPr>
          <p:nvPr>
            <p:ph idx="1"/>
          </p:nvPr>
        </p:nvSpPr>
        <p:spPr/>
        <p:txBody>
          <a:bodyPr/>
          <a:lstStyle/>
          <a:p>
            <a:r>
              <a:rPr lang="fr-FR" sz="2800" b="1" dirty="0" smtClean="0"/>
              <a:t> </a:t>
            </a:r>
            <a:r>
              <a:rPr lang="fr-FR" sz="2800" b="1" dirty="0" err="1" smtClean="0"/>
              <a:t>from</a:t>
            </a:r>
            <a:r>
              <a:rPr lang="fr-FR" sz="2800" b="1" dirty="0" smtClean="0"/>
              <a:t> the notion of «n</a:t>
            </a:r>
            <a:r>
              <a:rPr lang="fr-FR" sz="2800" b="1" i="1" dirty="0" smtClean="0"/>
              <a:t>ew </a:t>
            </a:r>
            <a:r>
              <a:rPr lang="fr-FR" sz="2800" b="1" i="1" dirty="0" err="1" smtClean="0"/>
              <a:t>morbidities</a:t>
            </a:r>
            <a:r>
              <a:rPr lang="fr-FR" sz="2800" b="1" dirty="0" smtClean="0"/>
              <a:t>»</a:t>
            </a:r>
          </a:p>
          <a:p>
            <a:endParaRPr lang="fr-FR" dirty="0" smtClean="0"/>
          </a:p>
          <a:p>
            <a:r>
              <a:rPr lang="fr-FR" dirty="0" smtClean="0"/>
              <a:t> </a:t>
            </a:r>
            <a:r>
              <a:rPr lang="fr-FR" sz="2800" b="1" dirty="0" smtClean="0"/>
              <a:t>to the cumulative </a:t>
            </a:r>
            <a:r>
              <a:rPr lang="fr-FR" sz="2800" b="1" dirty="0" err="1" smtClean="0"/>
              <a:t>effect</a:t>
            </a:r>
            <a:r>
              <a:rPr lang="fr-FR" sz="2800" b="1" dirty="0" smtClean="0"/>
              <a:t> of </a:t>
            </a:r>
            <a:r>
              <a:rPr lang="fr-FR" sz="2800" b="1" i="1" dirty="0" err="1" smtClean="0"/>
              <a:t>toxic</a:t>
            </a:r>
            <a:r>
              <a:rPr lang="fr-FR" sz="2800" b="1" i="1" dirty="0" smtClean="0"/>
              <a:t> </a:t>
            </a:r>
            <a:r>
              <a:rPr lang="fr-FR" sz="2800" b="1" i="1" dirty="0"/>
              <a:t>stress</a:t>
            </a:r>
          </a:p>
          <a:p>
            <a:endParaRPr lang="fr-FR" dirty="0" smtClean="0"/>
          </a:p>
          <a:p>
            <a:r>
              <a:rPr lang="fr-FR" dirty="0" smtClean="0"/>
              <a:t> </a:t>
            </a:r>
            <a:r>
              <a:rPr lang="fr-FR" sz="2800" b="1" dirty="0" smtClean="0"/>
              <a:t>to the concept of </a:t>
            </a:r>
            <a:r>
              <a:rPr lang="fr-FR" sz="2800" b="1" i="1" dirty="0" smtClean="0"/>
              <a:t>multiple trauma</a:t>
            </a:r>
          </a:p>
          <a:p>
            <a:endParaRPr lang="fr-FR" dirty="0" smtClean="0"/>
          </a:p>
          <a:p>
            <a:r>
              <a:rPr lang="fr-FR" sz="2800" b="1" dirty="0" smtClean="0"/>
              <a:t>To ACE (</a:t>
            </a:r>
            <a:r>
              <a:rPr lang="fr-FR" sz="2800" b="1" i="1" dirty="0" smtClean="0"/>
              <a:t>adverse </a:t>
            </a:r>
            <a:r>
              <a:rPr lang="fr-FR" sz="2800" b="1" i="1" dirty="0" err="1" smtClean="0"/>
              <a:t>childhood</a:t>
            </a:r>
            <a:r>
              <a:rPr lang="fr-FR" sz="2800" b="1" i="1" dirty="0" smtClean="0"/>
              <a:t>  </a:t>
            </a:r>
            <a:r>
              <a:rPr lang="fr-FR" sz="2800" b="1" i="1" dirty="0" err="1" smtClean="0"/>
              <a:t>experiences</a:t>
            </a:r>
            <a:r>
              <a:rPr lang="fr-FR" sz="2800" b="1" dirty="0" smtClean="0"/>
              <a:t>)</a:t>
            </a:r>
            <a:endParaRPr lang="fr-FR" sz="2800" b="1" dirty="0"/>
          </a:p>
        </p:txBody>
      </p:sp>
    </p:spTree>
    <p:extLst>
      <p:ext uri="{BB962C8B-B14F-4D97-AF65-F5344CB8AC3E}">
        <p14:creationId xmlns:p14="http://schemas.microsoft.com/office/powerpoint/2010/main" val="944311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custDataLst>
              <p:tags r:id="rId1"/>
            </p:custDataLst>
          </p:nvPr>
        </p:nvSpPr>
        <p:spPr>
          <a:xfrm>
            <a:off x="804867" y="959334"/>
            <a:ext cx="7848872" cy="4643063"/>
          </a:xfrm>
        </p:spPr>
        <p:txBody>
          <a:bodyPr>
            <a:noAutofit/>
          </a:bodyPr>
          <a:lstStyle/>
          <a:p>
            <a:pPr>
              <a:spcBef>
                <a:spcPts val="1200"/>
              </a:spcBef>
              <a:buClr>
                <a:srgbClr val="172983"/>
              </a:buClr>
            </a:pPr>
            <a:r>
              <a:rPr lang="en-US" sz="1800" dirty="0" smtClean="0">
                <a:latin typeface="HELVETICA" panose="020B0604020202020204" pitchFamily="34" charset="0"/>
                <a:cs typeface="HELVETICA" panose="020B0604020202020204" pitchFamily="34" charset="0"/>
              </a:rPr>
              <a:t>Building a network around the child, a protective and caring circle within the community, and </a:t>
            </a:r>
            <a:r>
              <a:rPr lang="en-US" sz="1800" b="1" dirty="0" smtClean="0">
                <a:latin typeface="HELVETICA" panose="020B0604020202020204" pitchFamily="34" charset="0"/>
                <a:cs typeface="HELVETICA" panose="020B0604020202020204" pitchFamily="34" charset="0"/>
              </a:rPr>
              <a:t>accessible global care</a:t>
            </a:r>
            <a:r>
              <a:rPr lang="en-US" sz="1800" dirty="0" smtClean="0">
                <a:latin typeface="HELVETICA" panose="020B0604020202020204" pitchFamily="34" charset="0"/>
                <a:cs typeface="HELVETICA" panose="020B0604020202020204" pitchFamily="34" charset="0"/>
              </a:rPr>
              <a:t>.</a:t>
            </a:r>
          </a:p>
          <a:p>
            <a:pPr>
              <a:spcBef>
                <a:spcPts val="1200"/>
              </a:spcBef>
              <a:buClr>
                <a:srgbClr val="172983"/>
              </a:buClr>
            </a:pPr>
            <a:r>
              <a:rPr lang="en-US" sz="1800" dirty="0" smtClean="0">
                <a:latin typeface="HELVETICA" panose="020B0604020202020204" pitchFamily="34" charset="0"/>
                <a:cs typeface="HELVETICA" panose="020B0604020202020204" pitchFamily="34" charset="0"/>
              </a:rPr>
              <a:t>Creating a community-based structure to leverage interventions and </a:t>
            </a:r>
            <a:r>
              <a:rPr lang="en-US" sz="1800" b="1" dirty="0" smtClean="0">
                <a:latin typeface="HELVETICA" panose="020B0604020202020204" pitchFamily="34" charset="0"/>
                <a:cs typeface="HELVETICA" panose="020B0604020202020204" pitchFamily="34" charset="0"/>
              </a:rPr>
              <a:t>developing resilience </a:t>
            </a:r>
            <a:r>
              <a:rPr lang="en-US" sz="1800" dirty="0" smtClean="0">
                <a:latin typeface="HELVETICA" panose="020B0604020202020204" pitchFamily="34" charset="0"/>
                <a:cs typeface="HELVETICA" panose="020B0604020202020204" pitchFamily="34" charset="0"/>
              </a:rPr>
              <a:t>factors for both the child and the family</a:t>
            </a:r>
          </a:p>
          <a:p>
            <a:pPr>
              <a:spcBef>
                <a:spcPts val="1200"/>
              </a:spcBef>
              <a:buClr>
                <a:srgbClr val="172983"/>
              </a:buClr>
            </a:pPr>
            <a:r>
              <a:rPr lang="en-US" sz="1800" dirty="0" smtClean="0">
                <a:latin typeface="HELVETICA" panose="020B0604020202020204" pitchFamily="34" charset="0"/>
                <a:cs typeface="HELVETICA" panose="020B0604020202020204" pitchFamily="34" charset="0"/>
              </a:rPr>
              <a:t>Promote an EEDA approach.</a:t>
            </a:r>
            <a:endParaRPr lang="en-US" sz="1800" dirty="0">
              <a:latin typeface="HELVETICA" panose="020B0604020202020204" pitchFamily="34" charset="0"/>
              <a:cs typeface="HELVETICA" panose="020B0604020202020204" pitchFamily="34" charset="0"/>
            </a:endParaRPr>
          </a:p>
          <a:p>
            <a:pPr>
              <a:spcBef>
                <a:spcPts val="1200"/>
              </a:spcBef>
              <a:buClr>
                <a:srgbClr val="172983"/>
              </a:buClr>
            </a:pPr>
            <a:r>
              <a:rPr lang="en-US" sz="1800" dirty="0" smtClean="0">
                <a:latin typeface="HELVETICA" panose="020B0604020202020204" pitchFamily="34" charset="0"/>
                <a:cs typeface="HELVETICA" panose="020B0604020202020204" pitchFamily="34" charset="0"/>
              </a:rPr>
              <a:t>Defining a </a:t>
            </a:r>
            <a:r>
              <a:rPr lang="en-US" sz="1800" b="1" dirty="0">
                <a:latin typeface="HELVETICA" panose="020B0604020202020204" pitchFamily="34" charset="0"/>
                <a:cs typeface="HELVETICA" panose="020B0604020202020204" pitchFamily="34" charset="0"/>
              </a:rPr>
              <a:t>concerted action plan </a:t>
            </a:r>
            <a:r>
              <a:rPr lang="en-US" sz="1800" dirty="0">
                <a:latin typeface="HELVETICA" panose="020B0604020202020204" pitchFamily="34" charset="0"/>
                <a:cs typeface="HELVETICA" panose="020B0604020202020204" pitchFamily="34" charset="0"/>
              </a:rPr>
              <a:t>for </a:t>
            </a:r>
            <a:r>
              <a:rPr lang="en-US" sz="1800" dirty="0" smtClean="0">
                <a:latin typeface="HELVETICA" panose="020B0604020202020204" pitchFamily="34" charset="0"/>
                <a:cs typeface="HELVETICA" panose="020B0604020202020204" pitchFamily="34" charset="0"/>
              </a:rPr>
              <a:t>consistent services and involvement of the child, the family networks and the different systems and sectors (stakeholders).</a:t>
            </a:r>
          </a:p>
          <a:p>
            <a:pPr>
              <a:spcBef>
                <a:spcPts val="1200"/>
              </a:spcBef>
              <a:buClr>
                <a:srgbClr val="172983"/>
              </a:buClr>
            </a:pPr>
            <a:r>
              <a:rPr lang="en-US" sz="1800" dirty="0" smtClean="0">
                <a:latin typeface="HELVETICA" panose="020B0604020202020204" pitchFamily="34" charset="0"/>
                <a:cs typeface="HELVETICA" panose="020B0604020202020204" pitchFamily="34" charset="0"/>
              </a:rPr>
              <a:t>Cooperation of trained professionals to take into account the complexity of the procedure and to ensure the respect of all of the child’s fundamental rights.</a:t>
            </a:r>
          </a:p>
          <a:p>
            <a:pPr>
              <a:spcBef>
                <a:spcPts val="1800"/>
              </a:spcBef>
              <a:buClr>
                <a:srgbClr val="172983"/>
              </a:buClr>
            </a:pPr>
            <a:r>
              <a:rPr lang="en-CA" sz="1800" dirty="0" smtClean="0">
                <a:latin typeface="HELVETICA" panose="020B0604020202020204" pitchFamily="34" charset="0"/>
                <a:cs typeface="HELVETICA" panose="020B0604020202020204" pitchFamily="34" charset="0"/>
              </a:rPr>
              <a:t>Promote a </a:t>
            </a:r>
            <a:r>
              <a:rPr lang="en-CA" sz="1800" dirty="0">
                <a:latin typeface="HELVETICA" panose="020B0604020202020204" pitchFamily="34" charset="0"/>
                <a:cs typeface="HELVETICA" panose="020B0604020202020204" pitchFamily="34" charset="0"/>
              </a:rPr>
              <a:t>broad </a:t>
            </a:r>
            <a:r>
              <a:rPr lang="en-CA" sz="1800" b="1" dirty="0">
                <a:latin typeface="HELVETICA" panose="020B0604020202020204" pitchFamily="34" charset="0"/>
                <a:cs typeface="HELVETICA" panose="020B0604020202020204" pitchFamily="34" charset="0"/>
              </a:rPr>
              <a:t>funding</a:t>
            </a:r>
            <a:r>
              <a:rPr lang="en-CA" sz="1800" dirty="0">
                <a:latin typeface="HELVETICA" panose="020B0604020202020204" pitchFamily="34" charset="0"/>
                <a:cs typeface="HELVETICA" panose="020B0604020202020204" pitchFamily="34" charset="0"/>
              </a:rPr>
              <a:t> model (population, private, government)</a:t>
            </a:r>
          </a:p>
          <a:p>
            <a:pPr>
              <a:spcBef>
                <a:spcPts val="1800"/>
              </a:spcBef>
              <a:buClr>
                <a:srgbClr val="172983"/>
              </a:buClr>
            </a:pPr>
            <a:r>
              <a:rPr lang="en-CA" sz="1800" dirty="0" smtClean="0">
                <a:latin typeface="HELVETICA" panose="020B0604020202020204" pitchFamily="34" charset="0"/>
                <a:cs typeface="HELVETICA" panose="020B0604020202020204" pitchFamily="34" charset="0"/>
              </a:rPr>
              <a:t>Promote a </a:t>
            </a:r>
            <a:r>
              <a:rPr lang="en-CA" sz="1800" dirty="0">
                <a:latin typeface="HELVETICA" panose="020B0604020202020204" pitchFamily="34" charset="0"/>
                <a:cs typeface="HELVETICA" panose="020B0604020202020204" pitchFamily="34" charset="0"/>
              </a:rPr>
              <a:t>university-based association for </a:t>
            </a:r>
            <a:r>
              <a:rPr lang="en-CA" sz="1800" b="1" dirty="0">
                <a:latin typeface="HELVETICA" panose="020B0604020202020204" pitchFamily="34" charset="0"/>
                <a:cs typeface="HELVETICA" panose="020B0604020202020204" pitchFamily="34" charset="0"/>
              </a:rPr>
              <a:t>training and research</a:t>
            </a:r>
            <a:endParaRPr lang="fr-CA" sz="1800" b="1" dirty="0">
              <a:latin typeface="HELVETICA" panose="020B0604020202020204" pitchFamily="34" charset="0"/>
              <a:cs typeface="HELVETICA" panose="020B0604020202020204" pitchFamily="34" charset="0"/>
            </a:endParaRPr>
          </a:p>
          <a:p>
            <a:pPr>
              <a:spcBef>
                <a:spcPts val="1200"/>
              </a:spcBef>
              <a:buClr>
                <a:srgbClr val="172983"/>
              </a:buClr>
            </a:pPr>
            <a:endParaRPr lang="en-CA" sz="1800" dirty="0">
              <a:solidFill>
                <a:srgbClr val="009036"/>
              </a:solidFill>
              <a:latin typeface="HELVETICA" panose="020B0604020202020204" pitchFamily="34" charset="0"/>
              <a:cs typeface="HELVETICA" panose="020B0604020202020204" pitchFamily="34" charset="0"/>
            </a:endParaRPr>
          </a:p>
        </p:txBody>
      </p:sp>
      <p:sp>
        <p:nvSpPr>
          <p:cNvPr id="4" name="Espace réservé du pied de page 3"/>
          <p:cNvSpPr>
            <a:spLocks noGrp="1"/>
          </p:cNvSpPr>
          <p:nvPr>
            <p:ph type="ftr" sz="quarter" idx="11"/>
            <p:custDataLst>
              <p:tags r:id="rId2"/>
            </p:custDataLst>
          </p:nvPr>
        </p:nvSpPr>
        <p:spPr>
          <a:xfrm>
            <a:off x="467544" y="5949280"/>
            <a:ext cx="8208912" cy="772195"/>
          </a:xfrm>
        </p:spPr>
        <p:txBody>
          <a:bodyPr/>
          <a:lstStyle/>
          <a:p>
            <a:pPr>
              <a:tabLst>
                <a:tab pos="7978775" algn="r"/>
              </a:tabLst>
            </a:pPr>
            <a:r>
              <a:rPr lang="fr-CA" sz="1100" dirty="0" smtClean="0">
                <a:solidFill>
                  <a:prstClr val="black">
                    <a:tint val="75000"/>
                  </a:prstClr>
                </a:solidFill>
              </a:rPr>
              <a:t>	</a:t>
            </a:r>
            <a:endParaRPr lang="fr-CA" sz="1100" dirty="0">
              <a:solidFill>
                <a:prstClr val="black">
                  <a:tint val="75000"/>
                </a:prstClr>
              </a:solidFill>
            </a:endParaRPr>
          </a:p>
        </p:txBody>
      </p:sp>
      <p:pic>
        <p:nvPicPr>
          <p:cNvPr id="8" name="Image 7" descr="FDJ_logofinal_CMYK.png"/>
          <p:cNvPicPr>
            <a:picLocks noChangeAspect="1"/>
          </p:cNvPicPr>
          <p:nvPr>
            <p:custDataLst>
              <p:tags r:id="rId3"/>
            </p:custDataLst>
          </p:nvPr>
        </p:nvPicPr>
        <p:blipFill>
          <a:blip r:embed="rId6" cstate="email"/>
          <a:stretch>
            <a:fillRect/>
          </a:stretch>
        </p:blipFill>
        <p:spPr>
          <a:xfrm>
            <a:off x="7956376" y="5877272"/>
            <a:ext cx="720304" cy="734739"/>
          </a:xfrm>
          <a:prstGeom prst="rect">
            <a:avLst/>
          </a:prstGeom>
        </p:spPr>
      </p:pic>
      <p:sp>
        <p:nvSpPr>
          <p:cNvPr id="7" name="Espace réservé du pied de page 8"/>
          <p:cNvSpPr txBox="1">
            <a:spLocks/>
          </p:cNvSpPr>
          <p:nvPr>
            <p:custDataLst>
              <p:tags r:id="rId4"/>
            </p:custDataLst>
          </p:nvPr>
        </p:nvSpPr>
        <p:spPr>
          <a:xfrm>
            <a:off x="683568" y="6356351"/>
            <a:ext cx="4968552"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1100" smtClean="0">
                <a:solidFill>
                  <a:prstClr val="black">
                    <a:tint val="75000"/>
                  </a:prstClr>
                </a:solidFill>
                <a:latin typeface="HELVETICA" pitchFamily="34" charset="0"/>
                <a:cs typeface="HELVETICA" pitchFamily="34" charset="0"/>
              </a:rPr>
              <a:t>© All rights reserved, Fondation Dr Julien 2016</a:t>
            </a:r>
            <a:endParaRPr lang="fr-CA" sz="1100" dirty="0">
              <a:solidFill>
                <a:prstClr val="black">
                  <a:tint val="75000"/>
                </a:prstClr>
              </a:solidFill>
              <a:latin typeface="HELVETICA" pitchFamily="34" charset="0"/>
              <a:cs typeface="HELVETICA" pitchFamily="34" charset="0"/>
            </a:endParaRPr>
          </a:p>
        </p:txBody>
      </p:sp>
      <p:sp>
        <p:nvSpPr>
          <p:cNvPr id="2" name="ZoneTexte 1"/>
          <p:cNvSpPr txBox="1"/>
          <p:nvPr/>
        </p:nvSpPr>
        <p:spPr>
          <a:xfrm>
            <a:off x="107504" y="29294"/>
            <a:ext cx="8712968" cy="430887"/>
          </a:xfrm>
          <a:prstGeom prst="rect">
            <a:avLst/>
          </a:prstGeom>
          <a:noFill/>
        </p:spPr>
        <p:txBody>
          <a:bodyPr wrap="square" rtlCol="0">
            <a:spAutoFit/>
          </a:bodyPr>
          <a:lstStyle/>
          <a:p>
            <a:r>
              <a:rPr lang="en-US" sz="2200" u="sng" dirty="0" smtClean="0">
                <a:solidFill>
                  <a:srgbClr val="172983"/>
                </a:solidFill>
                <a:latin typeface="Cooper Black" panose="0208090404030B020404" pitchFamily="18" charset="0"/>
                <a:cs typeface="HELVETICA" panose="020B0604020202020204" pitchFamily="34" charset="0"/>
              </a:rPr>
              <a:t>Factors For Success When Supporting Vulnerable Children</a:t>
            </a:r>
            <a:endParaRPr lang="fr-CA" sz="2200" u="sng" dirty="0">
              <a:solidFill>
                <a:prstClr val="black"/>
              </a:solidFill>
              <a:latin typeface="Cooper Black" panose="0208090404030B020404" pitchFamily="18" charset="0"/>
            </a:endParaRPr>
          </a:p>
        </p:txBody>
      </p:sp>
    </p:spTree>
    <p:extLst>
      <p:ext uri="{BB962C8B-B14F-4D97-AF65-F5344CB8AC3E}">
        <p14:creationId xmlns:p14="http://schemas.microsoft.com/office/powerpoint/2010/main" val="956763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custDataLst>
              <p:tags r:id="rId1"/>
            </p:custDataLst>
          </p:nvPr>
        </p:nvSpPr>
        <p:spPr>
          <a:xfrm>
            <a:off x="1043608" y="1556792"/>
            <a:ext cx="7056784" cy="4264222"/>
          </a:xfrm>
          <a:solidFill>
            <a:srgbClr val="93117E"/>
          </a:solidFill>
          <a:ln w="28575">
            <a:noFill/>
          </a:ln>
        </p:spPr>
        <p:txBody>
          <a:bodyPr>
            <a:normAutofit/>
          </a:bodyPr>
          <a:lstStyle/>
          <a:p>
            <a:pPr>
              <a:buNone/>
            </a:pPr>
            <a:r>
              <a:rPr lang="fr-CA" sz="2000" b="1" dirty="0" smtClean="0">
                <a:solidFill>
                  <a:schemeClr val="bg1"/>
                </a:solidFill>
                <a:latin typeface="HELVETICA" panose="020B0604020202020204" pitchFamily="34" charset="0"/>
                <a:cs typeface="HELVETICA" panose="020B0604020202020204" pitchFamily="34" charset="0"/>
              </a:rPr>
              <a:t>	</a:t>
            </a:r>
            <a:r>
              <a:rPr lang="fr-CA" sz="2000" b="1" u="sng" dirty="0" smtClean="0">
                <a:solidFill>
                  <a:schemeClr val="bg1"/>
                </a:solidFill>
                <a:latin typeface="HELVETICA" panose="020B0604020202020204" pitchFamily="34" charset="0"/>
                <a:cs typeface="HELVETICA" panose="020B0604020202020204" pitchFamily="34" charset="0"/>
              </a:rPr>
              <a:t>RESULTS</a:t>
            </a:r>
          </a:p>
          <a:p>
            <a:pPr>
              <a:spcBef>
                <a:spcPts val="1800"/>
              </a:spcBef>
            </a:pPr>
            <a:r>
              <a:rPr lang="fr-CA" sz="2000" dirty="0" err="1" smtClean="0">
                <a:solidFill>
                  <a:schemeClr val="bg1"/>
                </a:solidFill>
                <a:latin typeface="HELVETICA" panose="020B0604020202020204" pitchFamily="34" charset="0"/>
                <a:cs typeface="HELVETICA" panose="020B0604020202020204" pitchFamily="34" charset="0"/>
              </a:rPr>
              <a:t>Creates</a:t>
            </a:r>
            <a:r>
              <a:rPr lang="fr-CA" sz="2000" dirty="0" smtClean="0">
                <a:solidFill>
                  <a:schemeClr val="bg1"/>
                </a:solidFill>
                <a:latin typeface="HELVETICA" panose="020B0604020202020204" pitchFamily="34" charset="0"/>
                <a:cs typeface="HELVETICA" panose="020B0604020202020204" pitchFamily="34" charset="0"/>
              </a:rPr>
              <a:t> </a:t>
            </a:r>
            <a:r>
              <a:rPr lang="fr-CA" sz="2000" b="1" dirty="0" err="1" smtClean="0">
                <a:solidFill>
                  <a:schemeClr val="bg1"/>
                </a:solidFill>
                <a:latin typeface="HELVETICA" panose="020B0604020202020204" pitchFamily="34" charset="0"/>
                <a:cs typeface="HELVETICA" panose="020B0604020202020204" pitchFamily="34" charset="0"/>
              </a:rPr>
              <a:t>strong</a:t>
            </a:r>
            <a:r>
              <a:rPr lang="fr-CA" sz="2000" b="1" dirty="0" smtClean="0">
                <a:solidFill>
                  <a:schemeClr val="bg1"/>
                </a:solidFill>
                <a:latin typeface="HELVETICA" panose="020B0604020202020204" pitchFamily="34" charset="0"/>
                <a:cs typeface="HELVETICA" panose="020B0604020202020204" pitchFamily="34" charset="0"/>
              </a:rPr>
              <a:t> </a:t>
            </a:r>
            <a:r>
              <a:rPr lang="fr-CA" sz="2000" b="1" dirty="0" err="1" smtClean="0">
                <a:solidFill>
                  <a:schemeClr val="bg1"/>
                </a:solidFill>
                <a:latin typeface="HELVETICA" panose="020B0604020202020204" pitchFamily="34" charset="0"/>
                <a:cs typeface="HELVETICA" panose="020B0604020202020204" pitchFamily="34" charset="0"/>
              </a:rPr>
              <a:t>mobilization</a:t>
            </a:r>
            <a:r>
              <a:rPr lang="fr-CA" sz="2000" b="1" dirty="0" smtClean="0">
                <a:solidFill>
                  <a:schemeClr val="bg1"/>
                </a:solidFill>
                <a:latin typeface="HELVETICA" panose="020B0604020202020204" pitchFamily="34" charset="0"/>
                <a:cs typeface="HELVETICA" panose="020B0604020202020204" pitchFamily="34" charset="0"/>
              </a:rPr>
              <a:t> </a:t>
            </a:r>
            <a:r>
              <a:rPr lang="fr-CA" sz="2000" dirty="0" smtClean="0">
                <a:solidFill>
                  <a:schemeClr val="bg1"/>
                </a:solidFill>
                <a:latin typeface="HELVETICA" panose="020B0604020202020204" pitchFamily="34" charset="0"/>
                <a:cs typeface="HELVETICA" panose="020B0604020202020204" pitchFamily="34" charset="0"/>
              </a:rPr>
              <a:t>of </a:t>
            </a:r>
            <a:r>
              <a:rPr lang="fr-CA" sz="2000" dirty="0" err="1" smtClean="0">
                <a:solidFill>
                  <a:schemeClr val="bg1"/>
                </a:solidFill>
                <a:latin typeface="HELVETICA" panose="020B0604020202020204" pitchFamily="34" charset="0"/>
                <a:cs typeface="HELVETICA" panose="020B0604020202020204" pitchFamily="34" charset="0"/>
              </a:rPr>
              <a:t>families</a:t>
            </a:r>
            <a:r>
              <a:rPr lang="fr-CA" sz="2000" dirty="0" smtClean="0">
                <a:solidFill>
                  <a:schemeClr val="bg1"/>
                </a:solidFill>
                <a:latin typeface="HELVETICA" panose="020B0604020202020204" pitchFamily="34" charset="0"/>
                <a:cs typeface="HELVETICA" panose="020B0604020202020204" pitchFamily="34" charset="0"/>
              </a:rPr>
              <a:t> and </a:t>
            </a:r>
            <a:r>
              <a:rPr lang="fr-CA" sz="2000" dirty="0" err="1" smtClean="0">
                <a:solidFill>
                  <a:schemeClr val="bg1"/>
                </a:solidFill>
                <a:latin typeface="HELVETICA" panose="020B0604020202020204" pitchFamily="34" charset="0"/>
                <a:cs typeface="HELVETICA" panose="020B0604020202020204" pitchFamily="34" charset="0"/>
              </a:rPr>
              <a:t>community</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members</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around</a:t>
            </a:r>
            <a:r>
              <a:rPr lang="fr-CA" sz="2000" dirty="0">
                <a:solidFill>
                  <a:schemeClr val="bg1"/>
                </a:solidFill>
                <a:latin typeface="HELVETICA" panose="020B0604020202020204" pitchFamily="34" charset="0"/>
                <a:cs typeface="HELVETICA" panose="020B0604020202020204" pitchFamily="34" charset="0"/>
              </a:rPr>
              <a:t> </a:t>
            </a:r>
            <a:r>
              <a:rPr lang="fr-CA" sz="2000" dirty="0" smtClean="0">
                <a:solidFill>
                  <a:schemeClr val="bg1"/>
                </a:solidFill>
                <a:latin typeface="HELVETICA" panose="020B0604020202020204" pitchFamily="34" charset="0"/>
                <a:cs typeface="HELVETICA" panose="020B0604020202020204" pitchFamily="34" charset="0"/>
              </a:rPr>
              <a:t>the </a:t>
            </a:r>
            <a:r>
              <a:rPr lang="fr-CA" sz="2000" dirty="0" err="1" smtClean="0">
                <a:solidFill>
                  <a:schemeClr val="bg1"/>
                </a:solidFill>
                <a:latin typeface="HELVETICA" panose="020B0604020202020204" pitchFamily="34" charset="0"/>
                <a:cs typeface="HELVETICA" panose="020B0604020202020204" pitchFamily="34" charset="0"/>
              </a:rPr>
              <a:t>children’s</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fundamental</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rights</a:t>
            </a:r>
            <a:endParaRPr lang="fr-CA" sz="2000" dirty="0" smtClean="0">
              <a:solidFill>
                <a:schemeClr val="bg1"/>
              </a:solidFill>
              <a:latin typeface="HELVETICA" panose="020B0604020202020204" pitchFamily="34" charset="0"/>
              <a:cs typeface="HELVETICA" panose="020B0604020202020204" pitchFamily="34" charset="0"/>
            </a:endParaRPr>
          </a:p>
          <a:p>
            <a:pPr>
              <a:spcBef>
                <a:spcPts val="1800"/>
              </a:spcBef>
            </a:pPr>
            <a:r>
              <a:rPr lang="fr-CA" sz="2000" dirty="0" err="1" smtClean="0">
                <a:solidFill>
                  <a:schemeClr val="bg1"/>
                </a:solidFill>
                <a:latin typeface="HELVETICA" panose="020B0604020202020204" pitchFamily="34" charset="0"/>
                <a:cs typeface="HELVETICA" panose="020B0604020202020204" pitchFamily="34" charset="0"/>
              </a:rPr>
              <a:t>Contributes</a:t>
            </a:r>
            <a:r>
              <a:rPr lang="fr-CA" sz="2000" dirty="0" smtClean="0">
                <a:solidFill>
                  <a:schemeClr val="bg1"/>
                </a:solidFill>
                <a:latin typeface="HELVETICA" panose="020B0604020202020204" pitchFamily="34" charset="0"/>
                <a:cs typeface="HELVETICA" panose="020B0604020202020204" pitchFamily="34" charset="0"/>
              </a:rPr>
              <a:t> to the </a:t>
            </a:r>
            <a:r>
              <a:rPr lang="fr-CA" sz="2000" dirty="0" err="1" smtClean="0">
                <a:solidFill>
                  <a:schemeClr val="bg1"/>
                </a:solidFill>
                <a:latin typeface="HELVETICA" panose="020B0604020202020204" pitchFamily="34" charset="0"/>
                <a:cs typeface="HELVETICA" panose="020B0604020202020204" pitchFamily="34" charset="0"/>
              </a:rPr>
              <a:t>evolution</a:t>
            </a:r>
            <a:r>
              <a:rPr lang="fr-CA" sz="2000" dirty="0" smtClean="0">
                <a:solidFill>
                  <a:schemeClr val="bg1"/>
                </a:solidFill>
                <a:latin typeface="HELVETICA" panose="020B0604020202020204" pitchFamily="34" charset="0"/>
                <a:cs typeface="HELVETICA" panose="020B0604020202020204" pitchFamily="34" charset="0"/>
              </a:rPr>
              <a:t> of </a:t>
            </a:r>
            <a:r>
              <a:rPr lang="fr-CA" sz="2000" dirty="0" err="1" smtClean="0">
                <a:solidFill>
                  <a:schemeClr val="bg1"/>
                </a:solidFill>
                <a:latin typeface="HELVETICA" panose="020B0604020202020204" pitchFamily="34" charset="0"/>
                <a:cs typeface="HELVETICA" panose="020B0604020202020204" pitchFamily="34" charset="0"/>
              </a:rPr>
              <a:t>professional</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competences</a:t>
            </a:r>
            <a:r>
              <a:rPr lang="fr-CA" sz="2000" dirty="0" smtClean="0">
                <a:solidFill>
                  <a:schemeClr val="bg1"/>
                </a:solidFill>
                <a:latin typeface="HELVETICA" panose="020B0604020202020204" pitchFamily="34" charset="0"/>
                <a:cs typeface="HELVETICA" panose="020B0604020202020204" pitchFamily="34" charset="0"/>
              </a:rPr>
              <a:t> and the </a:t>
            </a:r>
            <a:r>
              <a:rPr lang="fr-CA" sz="2000" dirty="0" err="1" smtClean="0">
                <a:solidFill>
                  <a:schemeClr val="bg1"/>
                </a:solidFill>
                <a:latin typeface="HELVETICA" panose="020B0604020202020204" pitchFamily="34" charset="0"/>
                <a:cs typeface="HELVETICA" panose="020B0604020202020204" pitchFamily="34" charset="0"/>
              </a:rPr>
              <a:t>envisioning</a:t>
            </a:r>
            <a:r>
              <a:rPr lang="fr-CA" sz="2000" dirty="0" smtClean="0">
                <a:solidFill>
                  <a:schemeClr val="bg1"/>
                </a:solidFill>
                <a:latin typeface="HELVETICA" panose="020B0604020202020204" pitchFamily="34" charset="0"/>
                <a:cs typeface="HELVETICA" panose="020B0604020202020204" pitchFamily="34" charset="0"/>
              </a:rPr>
              <a:t> of a </a:t>
            </a:r>
            <a:r>
              <a:rPr lang="fr-CA" sz="2000" dirty="0" err="1" smtClean="0">
                <a:solidFill>
                  <a:schemeClr val="bg1"/>
                </a:solidFill>
                <a:latin typeface="HELVETICA" panose="020B0604020202020204" pitchFamily="34" charset="0"/>
                <a:cs typeface="HELVETICA" panose="020B0604020202020204" pitchFamily="34" charset="0"/>
              </a:rPr>
              <a:t>fair</a:t>
            </a:r>
            <a:r>
              <a:rPr lang="fr-CA" sz="2000" dirty="0">
                <a:solidFill>
                  <a:schemeClr val="bg1"/>
                </a:solidFill>
                <a:latin typeface="HELVETICA" panose="020B0604020202020204" pitchFamily="34" charset="0"/>
                <a:cs typeface="HELVETICA" panose="020B0604020202020204" pitchFamily="34" charset="0"/>
              </a:rPr>
              <a:t> </a:t>
            </a:r>
            <a:r>
              <a:rPr lang="fr-CA" sz="2000" dirty="0" smtClean="0">
                <a:solidFill>
                  <a:schemeClr val="bg1"/>
                </a:solidFill>
                <a:latin typeface="HELVETICA" panose="020B0604020202020204" pitchFamily="34" charset="0"/>
                <a:cs typeface="HELVETICA" panose="020B0604020202020204" pitchFamily="34" charset="0"/>
              </a:rPr>
              <a:t>and </a:t>
            </a:r>
            <a:r>
              <a:rPr lang="fr-CA" sz="2000" dirty="0" err="1" smtClean="0">
                <a:solidFill>
                  <a:schemeClr val="bg1"/>
                </a:solidFill>
                <a:latin typeface="HELVETICA" panose="020B0604020202020204" pitchFamily="34" charset="0"/>
                <a:cs typeface="HELVETICA" panose="020B0604020202020204" pitchFamily="34" charset="0"/>
              </a:rPr>
              <a:t>sustainable</a:t>
            </a:r>
            <a:r>
              <a:rPr lang="fr-CA" sz="2000" dirty="0" smtClean="0">
                <a:solidFill>
                  <a:schemeClr val="bg1"/>
                </a:solidFill>
                <a:latin typeface="HELVETICA" panose="020B0604020202020204" pitchFamily="34" charset="0"/>
                <a:cs typeface="HELVETICA" panose="020B0604020202020204" pitchFamily="34" charset="0"/>
              </a:rPr>
              <a:t> society</a:t>
            </a:r>
          </a:p>
          <a:p>
            <a:pPr>
              <a:spcBef>
                <a:spcPts val="1800"/>
              </a:spcBef>
            </a:pPr>
            <a:r>
              <a:rPr lang="fr-CA" sz="2000" dirty="0" smtClean="0">
                <a:solidFill>
                  <a:schemeClr val="bg1"/>
                </a:solidFill>
                <a:latin typeface="HELVETICA" panose="020B0604020202020204" pitchFamily="34" charset="0"/>
                <a:cs typeface="HELVETICA" panose="020B0604020202020204" pitchFamily="34" charset="0"/>
              </a:rPr>
              <a:t>Encourages </a:t>
            </a:r>
            <a:r>
              <a:rPr lang="fr-CA" sz="2000" dirty="0" err="1" smtClean="0">
                <a:solidFill>
                  <a:schemeClr val="bg1"/>
                </a:solidFill>
                <a:latin typeface="HELVETICA" panose="020B0604020202020204" pitchFamily="34" charset="0"/>
                <a:cs typeface="HELVETICA" panose="020B0604020202020204" pitchFamily="34" charset="0"/>
              </a:rPr>
              <a:t>better</a:t>
            </a:r>
            <a:r>
              <a:rPr lang="fr-CA" sz="2000" dirty="0" smtClean="0">
                <a:solidFill>
                  <a:schemeClr val="bg1"/>
                </a:solidFill>
                <a:latin typeface="HELVETICA" panose="020B0604020202020204" pitchFamily="34" charset="0"/>
                <a:cs typeface="HELVETICA" panose="020B0604020202020204" pitchFamily="34" charset="0"/>
              </a:rPr>
              <a:t> practices (</a:t>
            </a:r>
            <a:r>
              <a:rPr lang="fr-CA" sz="2000" dirty="0" err="1" smtClean="0">
                <a:solidFill>
                  <a:schemeClr val="bg1"/>
                </a:solidFill>
                <a:latin typeface="HELVETICA" panose="020B0604020202020204" pitchFamily="34" charset="0"/>
                <a:cs typeface="HELVETICA" panose="020B0604020202020204" pitchFamily="34" charset="0"/>
              </a:rPr>
              <a:t>evolution</a:t>
            </a:r>
            <a:r>
              <a:rPr lang="fr-CA" sz="2000" dirty="0" smtClean="0">
                <a:solidFill>
                  <a:schemeClr val="bg1"/>
                </a:solidFill>
                <a:latin typeface="HELVETICA" panose="020B0604020202020204" pitchFamily="34" charset="0"/>
                <a:cs typeface="HELVETICA" panose="020B0604020202020204" pitchFamily="34" charset="0"/>
              </a:rPr>
              <a:t> and </a:t>
            </a:r>
            <a:r>
              <a:rPr lang="fr-CA" sz="2000" dirty="0" err="1" smtClean="0">
                <a:solidFill>
                  <a:schemeClr val="bg1"/>
                </a:solidFill>
                <a:latin typeface="HELVETICA" panose="020B0604020202020204" pitchFamily="34" charset="0"/>
                <a:cs typeface="HELVETICA" panose="020B0604020202020204" pitchFamily="34" charset="0"/>
              </a:rPr>
              <a:t>envisioning</a:t>
            </a:r>
            <a:r>
              <a:rPr lang="fr-CA" sz="2000" dirty="0" smtClean="0">
                <a:solidFill>
                  <a:schemeClr val="bg1"/>
                </a:solidFill>
                <a:latin typeface="HELVETICA" panose="020B0604020202020204" pitchFamily="34" charset="0"/>
                <a:cs typeface="HELVETICA" panose="020B0604020202020204" pitchFamily="34" charset="0"/>
              </a:rPr>
              <a:t>) and </a:t>
            </a:r>
            <a:r>
              <a:rPr lang="fr-CA" sz="2000" dirty="0" err="1" smtClean="0">
                <a:solidFill>
                  <a:schemeClr val="bg1"/>
                </a:solidFill>
                <a:latin typeface="HELVETICA" panose="020B0604020202020204" pitchFamily="34" charset="0"/>
                <a:cs typeface="HELVETICA" panose="020B0604020202020204" pitchFamily="34" charset="0"/>
              </a:rPr>
              <a:t>institutional</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systemic</a:t>
            </a:r>
            <a:r>
              <a:rPr lang="fr-CA" sz="2000" dirty="0" smtClean="0">
                <a:solidFill>
                  <a:schemeClr val="bg1"/>
                </a:solidFill>
                <a:latin typeface="HELVETICA" panose="020B0604020202020204" pitchFamily="34" charset="0"/>
                <a:cs typeface="HELVETICA" panose="020B0604020202020204" pitchFamily="34" charset="0"/>
              </a:rPr>
              <a:t> changes on how to </a:t>
            </a:r>
            <a:r>
              <a:rPr lang="fr-CA" sz="2000" dirty="0" err="1" smtClean="0">
                <a:solidFill>
                  <a:schemeClr val="bg1"/>
                </a:solidFill>
                <a:latin typeface="HELVETICA" panose="020B0604020202020204" pitchFamily="34" charset="0"/>
                <a:cs typeface="HELVETICA" panose="020B0604020202020204" pitchFamily="34" charset="0"/>
              </a:rPr>
              <a:t>reach</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children</a:t>
            </a:r>
            <a:r>
              <a:rPr lang="fr-CA" sz="2000" dirty="0" smtClean="0">
                <a:solidFill>
                  <a:schemeClr val="bg1"/>
                </a:solidFill>
                <a:latin typeface="HELVETICA" panose="020B0604020202020204" pitchFamily="34" charset="0"/>
                <a:cs typeface="HELVETICA" panose="020B0604020202020204" pitchFamily="34" charset="0"/>
              </a:rPr>
              <a:t> living in a </a:t>
            </a:r>
            <a:r>
              <a:rPr lang="fr-CA" sz="2000" dirty="0" err="1" smtClean="0">
                <a:solidFill>
                  <a:schemeClr val="bg1"/>
                </a:solidFill>
                <a:latin typeface="HELVETICA" panose="020B0604020202020204" pitchFamily="34" charset="0"/>
                <a:cs typeface="HELVETICA" panose="020B0604020202020204" pitchFamily="34" charset="0"/>
              </a:rPr>
              <a:t>stressful</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environment</a:t>
            </a:r>
            <a:r>
              <a:rPr lang="fr-CA" sz="2000" dirty="0" smtClean="0">
                <a:solidFill>
                  <a:schemeClr val="bg1"/>
                </a:solidFill>
                <a:latin typeface="HELVETICA" panose="020B0604020202020204" pitchFamily="34" charset="0"/>
                <a:cs typeface="HELVETICA" panose="020B0604020202020204" pitchFamily="34" charset="0"/>
              </a:rPr>
              <a:t> as </a:t>
            </a:r>
            <a:r>
              <a:rPr lang="fr-CA" sz="2000" dirty="0" err="1" smtClean="0">
                <a:solidFill>
                  <a:schemeClr val="bg1"/>
                </a:solidFill>
                <a:latin typeface="HELVETICA" panose="020B0604020202020204" pitchFamily="34" charset="0"/>
                <a:cs typeface="HELVETICA" panose="020B0604020202020204" pitchFamily="34" charset="0"/>
              </a:rPr>
              <a:t>well</a:t>
            </a:r>
            <a:r>
              <a:rPr lang="fr-CA" sz="2000" dirty="0" smtClean="0">
                <a:solidFill>
                  <a:schemeClr val="bg1"/>
                </a:solidFill>
                <a:latin typeface="HELVETICA" panose="020B0604020202020204" pitchFamily="34" charset="0"/>
                <a:cs typeface="HELVETICA" panose="020B0604020202020204" pitchFamily="34" charset="0"/>
              </a:rPr>
              <a:t> as </a:t>
            </a:r>
            <a:r>
              <a:rPr lang="fr-CA" sz="2000" dirty="0" err="1" smtClean="0">
                <a:solidFill>
                  <a:schemeClr val="bg1"/>
                </a:solidFill>
                <a:latin typeface="HELVETICA" panose="020B0604020202020204" pitchFamily="34" charset="0"/>
                <a:cs typeface="HELVETICA" panose="020B0604020202020204" pitchFamily="34" charset="0"/>
              </a:rPr>
              <a:t>alleviating</a:t>
            </a:r>
            <a:r>
              <a:rPr lang="fr-CA" sz="2000" dirty="0" smtClean="0">
                <a:solidFill>
                  <a:schemeClr val="bg1"/>
                </a:solidFill>
                <a:latin typeface="HELVETICA" panose="020B0604020202020204" pitchFamily="34" charset="0"/>
                <a:cs typeface="HELVETICA" panose="020B0604020202020204" pitchFamily="34" charset="0"/>
              </a:rPr>
              <a:t> sources of </a:t>
            </a:r>
            <a:r>
              <a:rPr lang="fr-CA" sz="2000" dirty="0" err="1" smtClean="0">
                <a:solidFill>
                  <a:schemeClr val="bg1"/>
                </a:solidFill>
                <a:latin typeface="HELVETICA" panose="020B0604020202020204" pitchFamily="34" charset="0"/>
                <a:cs typeface="HELVETICA" panose="020B0604020202020204" pitchFamily="34" charset="0"/>
              </a:rPr>
              <a:t>toxic</a:t>
            </a:r>
            <a:r>
              <a:rPr lang="fr-CA" sz="2000" dirty="0" smtClean="0">
                <a:solidFill>
                  <a:schemeClr val="bg1"/>
                </a:solidFill>
                <a:latin typeface="HELVETICA" panose="020B0604020202020204" pitchFamily="34" charset="0"/>
                <a:cs typeface="HELVETICA" panose="020B0604020202020204" pitchFamily="34" charset="0"/>
              </a:rPr>
              <a:t> stress</a:t>
            </a:r>
          </a:p>
        </p:txBody>
      </p:sp>
      <p:sp>
        <p:nvSpPr>
          <p:cNvPr id="4" name="Espace réservé du pied de page 3"/>
          <p:cNvSpPr>
            <a:spLocks noGrp="1"/>
          </p:cNvSpPr>
          <p:nvPr>
            <p:ph type="ftr" sz="quarter" idx="11"/>
            <p:custDataLst>
              <p:tags r:id="rId2"/>
            </p:custDataLst>
          </p:nvPr>
        </p:nvSpPr>
        <p:spPr>
          <a:xfrm>
            <a:off x="467544" y="5949280"/>
            <a:ext cx="8208912" cy="772195"/>
          </a:xfrm>
        </p:spPr>
        <p:txBody>
          <a:bodyPr/>
          <a:lstStyle/>
          <a:p>
            <a:pPr>
              <a:tabLst>
                <a:tab pos="7978775" algn="r"/>
              </a:tabLst>
            </a:pPr>
            <a:r>
              <a:rPr lang="fr-CA" sz="1100" dirty="0" smtClean="0"/>
              <a:t>	</a:t>
            </a:r>
            <a:endParaRPr lang="fr-CA" sz="1100" dirty="0"/>
          </a:p>
        </p:txBody>
      </p:sp>
      <p:pic>
        <p:nvPicPr>
          <p:cNvPr id="8" name="Image 7" descr="FDJ_logofinal_CMYK.png"/>
          <p:cNvPicPr>
            <a:picLocks noChangeAspect="1"/>
          </p:cNvPicPr>
          <p:nvPr>
            <p:custDataLst>
              <p:tags r:id="rId3"/>
            </p:custDataLst>
          </p:nvPr>
        </p:nvPicPr>
        <p:blipFill>
          <a:blip r:embed="rId7" cstate="email"/>
          <a:stretch>
            <a:fillRect/>
          </a:stretch>
        </p:blipFill>
        <p:spPr>
          <a:xfrm>
            <a:off x="7956376" y="5877272"/>
            <a:ext cx="720304" cy="734739"/>
          </a:xfrm>
          <a:prstGeom prst="rect">
            <a:avLst/>
          </a:prstGeom>
        </p:spPr>
      </p:pic>
      <p:sp>
        <p:nvSpPr>
          <p:cNvPr id="9" name="ZoneTexte 8"/>
          <p:cNvSpPr txBox="1"/>
          <p:nvPr>
            <p:custDataLst>
              <p:tags r:id="rId4"/>
            </p:custDataLst>
          </p:nvPr>
        </p:nvSpPr>
        <p:spPr>
          <a:xfrm>
            <a:off x="144016" y="87674"/>
            <a:ext cx="8532440" cy="461665"/>
          </a:xfrm>
          <a:prstGeom prst="rect">
            <a:avLst/>
          </a:prstGeom>
          <a:noFill/>
        </p:spPr>
        <p:txBody>
          <a:bodyPr wrap="square" rtlCol="0">
            <a:spAutoFit/>
          </a:bodyPr>
          <a:lstStyle/>
          <a:p>
            <a:r>
              <a:rPr lang="en-US" sz="2400" u="sng" dirty="0" smtClean="0">
                <a:solidFill>
                  <a:srgbClr val="93117E"/>
                </a:solidFill>
                <a:latin typeface="Cooper Black" pitchFamily="18" charset="0"/>
                <a:ea typeface="+mj-ea"/>
                <a:cs typeface="+mj-cs"/>
              </a:rPr>
              <a:t>Output: Social Capital And Well-being Of All Children</a:t>
            </a:r>
          </a:p>
        </p:txBody>
      </p:sp>
      <p:sp>
        <p:nvSpPr>
          <p:cNvPr id="7" name="Espace réservé du pied de page 8"/>
          <p:cNvSpPr txBox="1">
            <a:spLocks/>
          </p:cNvSpPr>
          <p:nvPr>
            <p:custDataLst>
              <p:tags r:id="rId5"/>
            </p:custDataLst>
          </p:nvPr>
        </p:nvSpPr>
        <p:spPr>
          <a:xfrm>
            <a:off x="683568" y="6356351"/>
            <a:ext cx="4968552"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1100" smtClean="0">
                <a:latin typeface="HELVETICA" pitchFamily="34" charset="0"/>
                <a:cs typeface="HELVETICA" pitchFamily="34" charset="0"/>
              </a:rPr>
              <a:t>© All rights reserved, Fondation Dr Julien 2016</a:t>
            </a:r>
            <a:endParaRPr lang="fr-CA" sz="1100" dirty="0">
              <a:latin typeface="HELVETICA" pitchFamily="34" charset="0"/>
              <a:cs typeface="HELVETICA" pitchFamily="34" charset="0"/>
            </a:endParaRPr>
          </a:p>
        </p:txBody>
      </p:sp>
      <p:sp>
        <p:nvSpPr>
          <p:cNvPr id="2" name="ZoneTexte 1"/>
          <p:cNvSpPr txBox="1"/>
          <p:nvPr/>
        </p:nvSpPr>
        <p:spPr>
          <a:xfrm>
            <a:off x="-1119673" y="1119673"/>
            <a:ext cx="184731" cy="369332"/>
          </a:xfrm>
          <a:prstGeom prst="rect">
            <a:avLst/>
          </a:prstGeom>
          <a:noFill/>
        </p:spPr>
        <p:txBody>
          <a:bodyPr wrap="none" rtlCol="0">
            <a:spAutoFit/>
          </a:bodyPr>
          <a:lstStyle/>
          <a:p>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custDataLst>
              <p:tags r:id="rId1"/>
            </p:custDataLst>
          </p:nvPr>
        </p:nvSpPr>
        <p:spPr>
          <a:xfrm>
            <a:off x="1115616" y="908720"/>
            <a:ext cx="7056784" cy="4480246"/>
          </a:xfrm>
          <a:solidFill>
            <a:srgbClr val="93117E"/>
          </a:solidFill>
          <a:ln w="28575">
            <a:noFill/>
          </a:ln>
        </p:spPr>
        <p:txBody>
          <a:bodyPr>
            <a:normAutofit/>
          </a:bodyPr>
          <a:lstStyle/>
          <a:p>
            <a:pPr>
              <a:buNone/>
            </a:pPr>
            <a:r>
              <a:rPr lang="fr-CA" sz="2000" b="1" dirty="0" smtClean="0">
                <a:solidFill>
                  <a:schemeClr val="bg1"/>
                </a:solidFill>
              </a:rPr>
              <a:t>	</a:t>
            </a:r>
            <a:r>
              <a:rPr lang="fr-CA" sz="2000" b="1" u="sng" dirty="0" smtClean="0">
                <a:solidFill>
                  <a:schemeClr val="bg1"/>
                </a:solidFill>
                <a:latin typeface="HELVETICA" panose="020B0604020202020204" pitchFamily="34" charset="0"/>
                <a:cs typeface="HELVETICA" panose="020B0604020202020204" pitchFamily="34" charset="0"/>
              </a:rPr>
              <a:t>RESULTS</a:t>
            </a:r>
          </a:p>
          <a:p>
            <a:pPr>
              <a:spcBef>
                <a:spcPts val="2400"/>
              </a:spcBef>
            </a:pPr>
            <a:r>
              <a:rPr lang="fr-CA" sz="2000" dirty="0" err="1" smtClean="0">
                <a:solidFill>
                  <a:schemeClr val="bg1"/>
                </a:solidFill>
                <a:latin typeface="HELVETICA" panose="020B0604020202020204" pitchFamily="34" charset="0"/>
                <a:cs typeface="HELVETICA" panose="020B0604020202020204" pitchFamily="34" charset="0"/>
              </a:rPr>
              <a:t>Drastically</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reduces</a:t>
            </a:r>
            <a:r>
              <a:rPr lang="fr-CA" sz="2000" dirty="0" smtClean="0">
                <a:solidFill>
                  <a:schemeClr val="bg1"/>
                </a:solidFill>
                <a:latin typeface="HELVETICA" panose="020B0604020202020204" pitchFamily="34" charset="0"/>
                <a:cs typeface="HELVETICA" panose="020B0604020202020204" pitchFamily="34" charset="0"/>
              </a:rPr>
              <a:t> the </a:t>
            </a:r>
            <a:r>
              <a:rPr lang="fr-CA" sz="2000" dirty="0" err="1" smtClean="0">
                <a:solidFill>
                  <a:schemeClr val="bg1"/>
                </a:solidFill>
                <a:latin typeface="HELVETICA" panose="020B0604020202020204" pitchFamily="34" charset="0"/>
                <a:cs typeface="HELVETICA" panose="020B0604020202020204" pitchFamily="34" charset="0"/>
              </a:rPr>
              <a:t>cost</a:t>
            </a:r>
            <a:r>
              <a:rPr lang="fr-CA" sz="2000" dirty="0" smtClean="0">
                <a:solidFill>
                  <a:schemeClr val="bg1"/>
                </a:solidFill>
                <a:latin typeface="HELVETICA" panose="020B0604020202020204" pitchFamily="34" charset="0"/>
                <a:cs typeface="HELVETICA" panose="020B0604020202020204" pitchFamily="34" charset="0"/>
              </a:rPr>
              <a:t> of intervention </a:t>
            </a:r>
            <a:r>
              <a:rPr lang="fr-CA" sz="2000" dirty="0" err="1" smtClean="0">
                <a:solidFill>
                  <a:schemeClr val="bg1"/>
                </a:solidFill>
                <a:latin typeface="HELVETICA" panose="020B0604020202020204" pitchFamily="34" charset="0"/>
                <a:cs typeface="HELVETICA" panose="020B0604020202020204" pitchFamily="34" charset="0"/>
              </a:rPr>
              <a:t>associated</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with</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stressful</a:t>
            </a:r>
            <a:r>
              <a:rPr lang="fr-CA" sz="2000" dirty="0" smtClean="0">
                <a:solidFill>
                  <a:schemeClr val="bg1"/>
                </a:solidFill>
                <a:latin typeface="HELVETICA" panose="020B0604020202020204" pitchFamily="34" charset="0"/>
                <a:cs typeface="HELVETICA" panose="020B0604020202020204" pitchFamily="34" charset="0"/>
              </a:rPr>
              <a:t> living conditions</a:t>
            </a:r>
          </a:p>
          <a:p>
            <a:pPr>
              <a:spcBef>
                <a:spcPts val="2400"/>
              </a:spcBef>
            </a:pPr>
            <a:r>
              <a:rPr lang="fr-CA" sz="2000" dirty="0" err="1" smtClean="0">
                <a:solidFill>
                  <a:schemeClr val="bg1"/>
                </a:solidFill>
                <a:latin typeface="HELVETICA" panose="020B0604020202020204" pitchFamily="34" charset="0"/>
                <a:cs typeface="HELVETICA" panose="020B0604020202020204" pitchFamily="34" charset="0"/>
              </a:rPr>
              <a:t>Efficiently</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addresses</a:t>
            </a:r>
            <a:r>
              <a:rPr lang="fr-CA" sz="2000" dirty="0" smtClean="0">
                <a:solidFill>
                  <a:schemeClr val="bg1"/>
                </a:solidFill>
                <a:latin typeface="HELVETICA" panose="020B0604020202020204" pitchFamily="34" charset="0"/>
                <a:cs typeface="HELVETICA" panose="020B0604020202020204" pitchFamily="34" charset="0"/>
              </a:rPr>
              <a:t> sources of </a:t>
            </a:r>
            <a:r>
              <a:rPr lang="fr-CA" sz="2000" dirty="0" err="1" smtClean="0">
                <a:solidFill>
                  <a:schemeClr val="bg1"/>
                </a:solidFill>
                <a:latin typeface="HELVETICA" panose="020B0604020202020204" pitchFamily="34" charset="0"/>
                <a:cs typeface="HELVETICA" panose="020B0604020202020204" pitchFamily="34" charset="0"/>
              </a:rPr>
              <a:t>toxic</a:t>
            </a:r>
            <a:r>
              <a:rPr lang="fr-CA" sz="2000" dirty="0" smtClean="0">
                <a:solidFill>
                  <a:schemeClr val="bg1"/>
                </a:solidFill>
                <a:latin typeface="HELVETICA" panose="020B0604020202020204" pitchFamily="34" charset="0"/>
                <a:cs typeface="HELVETICA" panose="020B0604020202020204" pitchFamily="34" charset="0"/>
              </a:rPr>
              <a:t> stress</a:t>
            </a:r>
          </a:p>
          <a:p>
            <a:pPr>
              <a:spcBef>
                <a:spcPts val="2400"/>
              </a:spcBef>
            </a:pPr>
            <a:r>
              <a:rPr lang="fr-CA" sz="2000" dirty="0" err="1" smtClean="0">
                <a:solidFill>
                  <a:schemeClr val="bg1"/>
                </a:solidFill>
                <a:latin typeface="HELVETICA" panose="020B0604020202020204" pitchFamily="34" charset="0"/>
                <a:cs typeface="HELVETICA" panose="020B0604020202020204" pitchFamily="34" charset="0"/>
              </a:rPr>
              <a:t>Offers</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children</a:t>
            </a:r>
            <a:r>
              <a:rPr lang="fr-CA" sz="2000" dirty="0" smtClean="0">
                <a:solidFill>
                  <a:schemeClr val="bg1"/>
                </a:solidFill>
                <a:latin typeface="HELVETICA" panose="020B0604020202020204" pitchFamily="34" charset="0"/>
                <a:cs typeface="HELVETICA" panose="020B0604020202020204" pitchFamily="34" charset="0"/>
              </a:rPr>
              <a:t> </a:t>
            </a:r>
            <a:r>
              <a:rPr lang="fr-CA" sz="2000" dirty="0">
                <a:solidFill>
                  <a:schemeClr val="bg1"/>
                </a:solidFill>
                <a:latin typeface="HELVETICA" panose="020B0604020202020204" pitchFamily="34" charset="0"/>
                <a:cs typeface="HELVETICA" panose="020B0604020202020204" pitchFamily="34" charset="0"/>
              </a:rPr>
              <a:t>living in </a:t>
            </a:r>
            <a:r>
              <a:rPr lang="fr-CA" sz="2000" dirty="0" err="1">
                <a:solidFill>
                  <a:schemeClr val="bg1"/>
                </a:solidFill>
                <a:latin typeface="HELVETICA" panose="020B0604020202020204" pitchFamily="34" charset="0"/>
                <a:cs typeface="HELVETICA" panose="020B0604020202020204" pitchFamily="34" charset="0"/>
              </a:rPr>
              <a:t>stressful</a:t>
            </a:r>
            <a:r>
              <a:rPr lang="fr-CA" sz="2000" dirty="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environments</a:t>
            </a:r>
            <a:r>
              <a:rPr lang="fr-CA" sz="2000" dirty="0" smtClean="0">
                <a:solidFill>
                  <a:schemeClr val="bg1"/>
                </a:solidFill>
                <a:latin typeface="HELVETICA" panose="020B0604020202020204" pitchFamily="34" charset="0"/>
                <a:cs typeface="HELVETICA" panose="020B0604020202020204" pitchFamily="34" charset="0"/>
              </a:rPr>
              <a:t> </a:t>
            </a:r>
            <a:r>
              <a:rPr lang="fr-CA" sz="2000" dirty="0">
                <a:solidFill>
                  <a:schemeClr val="bg1"/>
                </a:solidFill>
                <a:latin typeface="HELVETICA" panose="020B0604020202020204" pitchFamily="34" charset="0"/>
                <a:cs typeface="HELVETICA" panose="020B0604020202020204" pitchFamily="34" charset="0"/>
              </a:rPr>
              <a:t>a </a:t>
            </a:r>
            <a:r>
              <a:rPr lang="fr-CA" sz="2000" dirty="0" err="1" smtClean="0">
                <a:solidFill>
                  <a:schemeClr val="bg1"/>
                </a:solidFill>
                <a:latin typeface="HELVETICA" panose="020B0604020202020204" pitchFamily="34" charset="0"/>
                <a:cs typeface="HELVETICA" panose="020B0604020202020204" pitchFamily="34" charset="0"/>
              </a:rPr>
              <a:t>better</a:t>
            </a:r>
            <a:r>
              <a:rPr lang="fr-CA" sz="2000" dirty="0" smtClean="0">
                <a:solidFill>
                  <a:schemeClr val="bg1"/>
                </a:solidFill>
                <a:latin typeface="HELVETICA" panose="020B0604020202020204" pitchFamily="34" charset="0"/>
                <a:cs typeface="HELVETICA" panose="020B0604020202020204" pitchFamily="34" charset="0"/>
              </a:rPr>
              <a:t> chance to </a:t>
            </a:r>
            <a:r>
              <a:rPr lang="fr-CA" sz="2000" dirty="0" err="1" smtClean="0">
                <a:solidFill>
                  <a:schemeClr val="bg1"/>
                </a:solidFill>
                <a:latin typeface="HELVETICA" panose="020B0604020202020204" pitchFamily="34" charset="0"/>
                <a:cs typeface="HELVETICA" panose="020B0604020202020204" pitchFamily="34" charset="0"/>
              </a:rPr>
              <a:t>develop</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their</a:t>
            </a:r>
            <a:r>
              <a:rPr lang="fr-CA" sz="2000" dirty="0" smtClean="0">
                <a:solidFill>
                  <a:schemeClr val="bg1"/>
                </a:solidFill>
                <a:latin typeface="HELVETICA" panose="020B0604020202020204" pitchFamily="34" charset="0"/>
                <a:cs typeface="HELVETICA" panose="020B0604020202020204" pitchFamily="34" charset="0"/>
              </a:rPr>
              <a:t> full </a:t>
            </a:r>
            <a:r>
              <a:rPr lang="fr-CA" sz="2000" dirty="0" err="1" smtClean="0">
                <a:solidFill>
                  <a:schemeClr val="bg1"/>
                </a:solidFill>
                <a:latin typeface="HELVETICA" panose="020B0604020202020204" pitchFamily="34" charset="0"/>
                <a:cs typeface="HELVETICA" panose="020B0604020202020204" pitchFamily="34" charset="0"/>
              </a:rPr>
              <a:t>potential</a:t>
            </a:r>
            <a:endParaRPr lang="fr-CA" sz="2000" dirty="0" smtClean="0">
              <a:solidFill>
                <a:schemeClr val="bg1"/>
              </a:solidFill>
              <a:latin typeface="HELVETICA" panose="020B0604020202020204" pitchFamily="34" charset="0"/>
              <a:cs typeface="HELVETICA" panose="020B0604020202020204" pitchFamily="34" charset="0"/>
            </a:endParaRPr>
          </a:p>
          <a:p>
            <a:pPr>
              <a:spcBef>
                <a:spcPts val="2400"/>
              </a:spcBef>
            </a:pPr>
            <a:r>
              <a:rPr lang="fr-CA" sz="2000" dirty="0" err="1" smtClean="0">
                <a:solidFill>
                  <a:schemeClr val="bg1"/>
                </a:solidFill>
                <a:latin typeface="HELVETICA" panose="020B0604020202020204" pitchFamily="34" charset="0"/>
                <a:cs typeface="HELVETICA" panose="020B0604020202020204" pitchFamily="34" charset="0"/>
              </a:rPr>
              <a:t>Increases</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accessibility</a:t>
            </a:r>
            <a:r>
              <a:rPr lang="fr-CA" sz="2000" dirty="0" smtClean="0">
                <a:solidFill>
                  <a:schemeClr val="bg1"/>
                </a:solidFill>
                <a:latin typeface="HELVETICA" panose="020B0604020202020204" pitchFamily="34" charset="0"/>
                <a:cs typeface="HELVETICA" panose="020B0604020202020204" pitchFamily="34" charset="0"/>
              </a:rPr>
              <a:t> to </a:t>
            </a:r>
            <a:r>
              <a:rPr lang="fr-CA" sz="2000" dirty="0" err="1" smtClean="0">
                <a:solidFill>
                  <a:schemeClr val="bg1"/>
                </a:solidFill>
                <a:latin typeface="HELVETICA" panose="020B0604020202020204" pitchFamily="34" charset="0"/>
                <a:cs typeface="HELVETICA" panose="020B0604020202020204" pitchFamily="34" charset="0"/>
              </a:rPr>
              <a:t>coherent</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health</a:t>
            </a:r>
            <a:r>
              <a:rPr lang="fr-CA" sz="2000" dirty="0" smtClean="0">
                <a:solidFill>
                  <a:schemeClr val="bg1"/>
                </a:solidFill>
                <a:latin typeface="HELVETICA" panose="020B0604020202020204" pitchFamily="34" charset="0"/>
                <a:cs typeface="HELVETICA" panose="020B0604020202020204" pitchFamily="34" charset="0"/>
              </a:rPr>
              <a:t>, social and </a:t>
            </a:r>
            <a:r>
              <a:rPr lang="fr-CA" sz="2000" dirty="0" err="1" smtClean="0">
                <a:solidFill>
                  <a:schemeClr val="bg1"/>
                </a:solidFill>
                <a:latin typeface="HELVETICA" panose="020B0604020202020204" pitchFamily="34" charset="0"/>
                <a:cs typeface="HELVETICA" panose="020B0604020202020204" pitchFamily="34" charset="0"/>
              </a:rPr>
              <a:t>legal</a:t>
            </a:r>
            <a:r>
              <a:rPr lang="fr-CA" sz="2000" dirty="0" smtClean="0">
                <a:solidFill>
                  <a:schemeClr val="bg1"/>
                </a:solidFill>
                <a:latin typeface="HELVETICA" panose="020B0604020202020204" pitchFamily="34" charset="0"/>
                <a:cs typeface="HELVETICA" panose="020B0604020202020204" pitchFamily="34" charset="0"/>
              </a:rPr>
              <a:t> services to </a:t>
            </a:r>
            <a:r>
              <a:rPr lang="fr-CA" sz="2000" dirty="0" err="1" smtClean="0">
                <a:solidFill>
                  <a:schemeClr val="bg1"/>
                </a:solidFill>
                <a:latin typeface="HELVETICA" panose="020B0604020202020204" pitchFamily="34" charset="0"/>
                <a:cs typeface="HELVETICA" panose="020B0604020202020204" pitchFamily="34" charset="0"/>
              </a:rPr>
              <a:t>untrusting</a:t>
            </a:r>
            <a:r>
              <a:rPr lang="fr-CA" sz="2000" dirty="0" smtClean="0">
                <a:solidFill>
                  <a:schemeClr val="bg1"/>
                </a:solidFill>
                <a:latin typeface="HELVETICA" panose="020B0604020202020204" pitchFamily="34" charset="0"/>
                <a:cs typeface="HELVETICA" panose="020B0604020202020204" pitchFamily="34" charset="0"/>
              </a:rPr>
              <a:t> </a:t>
            </a:r>
            <a:r>
              <a:rPr lang="fr-CA" sz="2000" dirty="0" err="1" smtClean="0">
                <a:solidFill>
                  <a:schemeClr val="bg1"/>
                </a:solidFill>
                <a:latin typeface="HELVETICA" panose="020B0604020202020204" pitchFamily="34" charset="0"/>
                <a:cs typeface="HELVETICA" panose="020B0604020202020204" pitchFamily="34" charset="0"/>
              </a:rPr>
              <a:t>families</a:t>
            </a:r>
            <a:endParaRPr lang="fr-CA" sz="2000" dirty="0">
              <a:solidFill>
                <a:schemeClr val="bg1"/>
              </a:solidFill>
              <a:latin typeface="HELVETICA" panose="020B0604020202020204" pitchFamily="34" charset="0"/>
              <a:cs typeface="HELVETICA" panose="020B0604020202020204" pitchFamily="34" charset="0"/>
            </a:endParaRPr>
          </a:p>
        </p:txBody>
      </p:sp>
      <p:sp>
        <p:nvSpPr>
          <p:cNvPr id="4" name="Espace réservé du pied de page 3"/>
          <p:cNvSpPr>
            <a:spLocks noGrp="1"/>
          </p:cNvSpPr>
          <p:nvPr>
            <p:ph type="ftr" sz="quarter" idx="11"/>
            <p:custDataLst>
              <p:tags r:id="rId2"/>
            </p:custDataLst>
          </p:nvPr>
        </p:nvSpPr>
        <p:spPr>
          <a:xfrm>
            <a:off x="467544" y="5949280"/>
            <a:ext cx="8208912" cy="772195"/>
          </a:xfrm>
        </p:spPr>
        <p:txBody>
          <a:bodyPr/>
          <a:lstStyle/>
          <a:p>
            <a:pPr>
              <a:tabLst>
                <a:tab pos="7978775" algn="r"/>
              </a:tabLst>
            </a:pPr>
            <a:r>
              <a:rPr lang="fr-CA" sz="1100" dirty="0" smtClean="0"/>
              <a:t>	</a:t>
            </a:r>
            <a:endParaRPr lang="fr-CA" sz="1100" dirty="0"/>
          </a:p>
        </p:txBody>
      </p:sp>
      <p:pic>
        <p:nvPicPr>
          <p:cNvPr id="8" name="Image 7" descr="FDJ_logofinal_CMYK.png"/>
          <p:cNvPicPr>
            <a:picLocks noChangeAspect="1"/>
          </p:cNvPicPr>
          <p:nvPr>
            <p:custDataLst>
              <p:tags r:id="rId3"/>
            </p:custDataLst>
          </p:nvPr>
        </p:nvPicPr>
        <p:blipFill>
          <a:blip r:embed="rId6" cstate="email"/>
          <a:stretch>
            <a:fillRect/>
          </a:stretch>
        </p:blipFill>
        <p:spPr>
          <a:xfrm>
            <a:off x="7956376" y="5877272"/>
            <a:ext cx="720304" cy="734739"/>
          </a:xfrm>
          <a:prstGeom prst="rect">
            <a:avLst/>
          </a:prstGeom>
        </p:spPr>
      </p:pic>
      <p:sp>
        <p:nvSpPr>
          <p:cNvPr id="6" name="Espace réservé du pied de page 8"/>
          <p:cNvSpPr txBox="1">
            <a:spLocks/>
          </p:cNvSpPr>
          <p:nvPr>
            <p:custDataLst>
              <p:tags r:id="rId4"/>
            </p:custDataLst>
          </p:nvPr>
        </p:nvSpPr>
        <p:spPr>
          <a:xfrm>
            <a:off x="683568" y="6356351"/>
            <a:ext cx="4968552"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1100" dirty="0" smtClean="0">
                <a:latin typeface="HELVETICA" pitchFamily="34" charset="0"/>
                <a:cs typeface="HELVETICA" pitchFamily="34" charset="0"/>
              </a:rPr>
              <a:t>© All </a:t>
            </a:r>
            <a:r>
              <a:rPr lang="fr-CA" sz="1100" dirty="0" err="1" smtClean="0">
                <a:latin typeface="HELVETICA" pitchFamily="34" charset="0"/>
                <a:cs typeface="HELVETICA" pitchFamily="34" charset="0"/>
              </a:rPr>
              <a:t>rights</a:t>
            </a:r>
            <a:r>
              <a:rPr lang="fr-CA" sz="1100" dirty="0" smtClean="0">
                <a:latin typeface="HELVETICA" pitchFamily="34" charset="0"/>
                <a:cs typeface="HELVETICA" pitchFamily="34" charset="0"/>
              </a:rPr>
              <a:t> </a:t>
            </a:r>
            <a:r>
              <a:rPr lang="fr-CA" sz="1100" dirty="0" err="1" smtClean="0">
                <a:latin typeface="HELVETICA" pitchFamily="34" charset="0"/>
                <a:cs typeface="HELVETICA" pitchFamily="34" charset="0"/>
              </a:rPr>
              <a:t>reserved</a:t>
            </a:r>
            <a:r>
              <a:rPr lang="fr-CA" sz="1100" dirty="0" smtClean="0">
                <a:latin typeface="HELVETICA" pitchFamily="34" charset="0"/>
                <a:cs typeface="HELVETICA" pitchFamily="34" charset="0"/>
              </a:rPr>
              <a:t>, Fondation Dr Julien 2016</a:t>
            </a:r>
            <a:endParaRPr lang="fr-CA" sz="1100" dirty="0">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229600" cy="710952"/>
          </a:xfrm>
        </p:spPr>
        <p:txBody>
          <a:bodyPr>
            <a:normAutofit/>
          </a:bodyPr>
          <a:lstStyle/>
          <a:p>
            <a:pPr algn="l"/>
            <a:r>
              <a:rPr lang="fr-CA" sz="2400" u="sng" dirty="0" err="1" smtClean="0">
                <a:solidFill>
                  <a:srgbClr val="0086CB"/>
                </a:solidFill>
                <a:latin typeface="Cooper Black" panose="0208090404030B020404" pitchFamily="18" charset="0"/>
              </a:rPr>
              <a:t>Measurable</a:t>
            </a:r>
            <a:r>
              <a:rPr lang="fr-CA" sz="2400" u="sng" dirty="0" smtClean="0">
                <a:solidFill>
                  <a:srgbClr val="0086CB"/>
                </a:solidFill>
                <a:latin typeface="Cooper Black" panose="0208090404030B020404" pitchFamily="18" charset="0"/>
              </a:rPr>
              <a:t> </a:t>
            </a:r>
            <a:r>
              <a:rPr lang="fr-CA" sz="2400" u="sng" dirty="0" err="1" smtClean="0">
                <a:solidFill>
                  <a:srgbClr val="0086CB"/>
                </a:solidFill>
                <a:latin typeface="Cooper Black" panose="0208090404030B020404" pitchFamily="18" charset="0"/>
              </a:rPr>
              <a:t>Outcome</a:t>
            </a:r>
            <a:r>
              <a:rPr lang="fr-CA" sz="2400" u="sng" dirty="0" smtClean="0">
                <a:solidFill>
                  <a:srgbClr val="0086CB"/>
                </a:solidFill>
                <a:latin typeface="Cooper Black" panose="0208090404030B020404" pitchFamily="18" charset="0"/>
              </a:rPr>
              <a:t> Of The Model</a:t>
            </a:r>
            <a:endParaRPr lang="fr-CA" sz="2400" u="sng" dirty="0">
              <a:solidFill>
                <a:srgbClr val="0086CB"/>
              </a:solidFill>
              <a:latin typeface="Cooper Black" panose="0208090404030B020404" pitchFamily="18" charset="0"/>
            </a:endParaRPr>
          </a:p>
        </p:txBody>
      </p:sp>
      <p:sp>
        <p:nvSpPr>
          <p:cNvPr id="3" name="Espace réservé du contenu 2"/>
          <p:cNvSpPr>
            <a:spLocks noGrp="1"/>
          </p:cNvSpPr>
          <p:nvPr>
            <p:ph idx="1"/>
          </p:nvPr>
        </p:nvSpPr>
        <p:spPr>
          <a:xfrm>
            <a:off x="457200" y="980728"/>
            <a:ext cx="8363272" cy="5544616"/>
          </a:xfrm>
        </p:spPr>
        <p:txBody>
          <a:bodyPr>
            <a:noAutofit/>
          </a:bodyPr>
          <a:lstStyle/>
          <a:p>
            <a:r>
              <a:rPr lang="fr-CA" sz="1600" dirty="0" err="1" smtClean="0">
                <a:latin typeface="HELVETICA" panose="020B0604020202020204" pitchFamily="34" charset="0"/>
                <a:cs typeface="HELVETICA" panose="020B0604020202020204" pitchFamily="34" charset="0"/>
              </a:rPr>
              <a:t>Accessibility</a:t>
            </a:r>
            <a:r>
              <a:rPr lang="fr-CA" sz="1600" dirty="0" smtClean="0">
                <a:latin typeface="HELVETICA" panose="020B0604020202020204" pitchFamily="34" charset="0"/>
                <a:cs typeface="HELVETICA" panose="020B0604020202020204" pitchFamily="34" charset="0"/>
              </a:rPr>
              <a:t> </a:t>
            </a:r>
            <a:r>
              <a:rPr lang="en-CA" sz="1600" noProof="1">
                <a:latin typeface="HELVETICA" pitchFamily="34" charset="0"/>
                <a:cs typeface="HELVETICA" pitchFamily="34" charset="0"/>
              </a:rPr>
              <a:t>to diagnosis and global health care for children from disadvantaged neighborhood</a:t>
            </a:r>
            <a:r>
              <a:rPr lang="en-CA" sz="1600" noProof="1" smtClean="0">
                <a:latin typeface="HELVETICA" pitchFamily="34" charset="0"/>
                <a:cs typeface="HELVETICA" pitchFamily="34" charset="0"/>
              </a:rPr>
              <a:t>.</a:t>
            </a:r>
          </a:p>
          <a:p>
            <a:pPr lvl="1"/>
            <a:r>
              <a:rPr lang="en-CA" sz="1400" noProof="1" smtClean="0">
                <a:latin typeface="HELVETICA" pitchFamily="34" charset="0"/>
                <a:cs typeface="HELVETICA" pitchFamily="34" charset="0"/>
              </a:rPr>
              <a:t>Geographic proximity</a:t>
            </a:r>
          </a:p>
          <a:p>
            <a:pPr lvl="1"/>
            <a:r>
              <a:rPr lang="en-CA" sz="1400" noProof="1" smtClean="0">
                <a:latin typeface="HELVETICA" pitchFamily="34" charset="0"/>
                <a:cs typeface="HELVETICA" pitchFamily="34" charset="0"/>
              </a:rPr>
              <a:t>Relational proximity</a:t>
            </a:r>
          </a:p>
          <a:p>
            <a:r>
              <a:rPr lang="en-CA" sz="1600" noProof="1">
                <a:latin typeface="HELVETICA" pitchFamily="34" charset="0"/>
                <a:cs typeface="HELVETICA" pitchFamily="34" charset="0"/>
              </a:rPr>
              <a:t>I</a:t>
            </a:r>
            <a:r>
              <a:rPr lang="en-CA" sz="1600" noProof="1" smtClean="0">
                <a:latin typeface="HELVETICA" pitchFamily="34" charset="0"/>
                <a:cs typeface="HELVETICA" pitchFamily="34" charset="0"/>
              </a:rPr>
              <a:t>ntegration </a:t>
            </a:r>
            <a:r>
              <a:rPr lang="en-CA" sz="1600" noProof="1">
                <a:latin typeface="HELVETICA" pitchFamily="34" charset="0"/>
                <a:cs typeface="HELVETICA" pitchFamily="34" charset="0"/>
              </a:rPr>
              <a:t>in a single location of medical, specialized, psychosocial and legal services, which provides a global response to a wide range of children’s and families’ needs</a:t>
            </a:r>
            <a:r>
              <a:rPr lang="en-CA" sz="1600" noProof="1" smtClean="0">
                <a:latin typeface="HELVETICA" pitchFamily="34" charset="0"/>
                <a:cs typeface="HELVETICA" pitchFamily="34" charset="0"/>
              </a:rPr>
              <a:t>.</a:t>
            </a:r>
          </a:p>
          <a:p>
            <a:pPr lvl="1"/>
            <a:r>
              <a:rPr lang="en-CA" sz="1400" noProof="1" smtClean="0">
                <a:latin typeface="HELVETICA" pitchFamily="34" charset="0"/>
                <a:cs typeface="HELVETICA" pitchFamily="34" charset="0"/>
              </a:rPr>
              <a:t>Multiple interdisciplinary and intersectorial professionals in the same location</a:t>
            </a:r>
          </a:p>
          <a:p>
            <a:r>
              <a:rPr lang="en-CA" sz="1600" noProof="1" smtClean="0">
                <a:latin typeface="HELVETICA" pitchFamily="34" charset="0"/>
                <a:cs typeface="HELVETICA" pitchFamily="34" charset="0"/>
              </a:rPr>
              <a:t>Strong collaboration with different sectors.</a:t>
            </a:r>
          </a:p>
          <a:p>
            <a:pPr lvl="1"/>
            <a:r>
              <a:rPr lang="en-CA" sz="1400" noProof="1" smtClean="0">
                <a:latin typeface="HELVETICA" pitchFamily="34" charset="0"/>
                <a:cs typeface="HELVETICA" pitchFamily="34" charset="0"/>
              </a:rPr>
              <a:t>Education;</a:t>
            </a:r>
          </a:p>
          <a:p>
            <a:pPr lvl="1"/>
            <a:r>
              <a:rPr lang="en-CA" sz="1400" noProof="1" smtClean="0">
                <a:latin typeface="HELVETICA" pitchFamily="34" charset="0"/>
                <a:cs typeface="HELVETICA" pitchFamily="34" charset="0"/>
              </a:rPr>
              <a:t>Socail services, etc.</a:t>
            </a:r>
          </a:p>
          <a:p>
            <a:r>
              <a:rPr lang="en-CA" sz="1600" noProof="1" smtClean="0">
                <a:latin typeface="HELVETICA" pitchFamily="34" charset="0"/>
                <a:cs typeface="HELVETICA" pitchFamily="34" charset="0"/>
              </a:rPr>
              <a:t>Improvement of family well-being after one year of services in a CSP center.</a:t>
            </a:r>
          </a:p>
          <a:p>
            <a:pPr lvl="1"/>
            <a:r>
              <a:rPr lang="en-CA" sz="1400" noProof="1" smtClean="0">
                <a:latin typeface="HELVETICA" pitchFamily="34" charset="0"/>
                <a:cs typeface="HELVETICA" pitchFamily="34" charset="0"/>
              </a:rPr>
              <a:t>Improvement in children’ social-emotional development</a:t>
            </a:r>
          </a:p>
          <a:p>
            <a:pPr lvl="1"/>
            <a:r>
              <a:rPr lang="en-CA" sz="1400" noProof="1" smtClean="0">
                <a:latin typeface="HELVETICA" pitchFamily="34" charset="0"/>
                <a:cs typeface="HELVETICA" pitchFamily="34" charset="0"/>
              </a:rPr>
              <a:t>Improvement in parent-child relationship</a:t>
            </a:r>
          </a:p>
          <a:p>
            <a:pPr lvl="1"/>
            <a:r>
              <a:rPr lang="en-CA" sz="1400" noProof="1" smtClean="0">
                <a:latin typeface="HELVETICA" pitchFamily="34" charset="0"/>
                <a:cs typeface="HELVETICA" pitchFamily="34" charset="0"/>
              </a:rPr>
              <a:t>Sense of social support enhanced</a:t>
            </a:r>
          </a:p>
          <a:p>
            <a:r>
              <a:rPr lang="en-CA" sz="1600" noProof="1" smtClean="0">
                <a:latin typeface="HELVETICA" pitchFamily="34" charset="0"/>
                <a:cs typeface="HELVETICA" pitchFamily="34" charset="0"/>
              </a:rPr>
              <a:t>Prevention of parental neglect and improvement in child-parent attachment</a:t>
            </a:r>
          </a:p>
          <a:p>
            <a:pPr lvl="1"/>
            <a:r>
              <a:rPr lang="en-US" sz="1400" dirty="0" smtClean="0">
                <a:latin typeface="HELVETICA" panose="020B0604020202020204" pitchFamily="34" charset="0"/>
                <a:cs typeface="HELVETICA" panose="020B0604020202020204" pitchFamily="34" charset="0"/>
              </a:rPr>
              <a:t>Significant </a:t>
            </a:r>
            <a:r>
              <a:rPr lang="en-US" sz="1400" dirty="0">
                <a:latin typeface="HELVETICA" panose="020B0604020202020204" pitchFamily="34" charset="0"/>
                <a:cs typeface="HELVETICA" panose="020B0604020202020204" pitchFamily="34" charset="0"/>
              </a:rPr>
              <a:t>number of children staying in their family </a:t>
            </a:r>
            <a:r>
              <a:rPr lang="en-US" sz="1400" dirty="0" smtClean="0">
                <a:latin typeface="HELVETICA" panose="020B0604020202020204" pitchFamily="34" charset="0"/>
                <a:cs typeface="HELVETICA" panose="020B0604020202020204" pitchFamily="34" charset="0"/>
              </a:rPr>
              <a:t>settings</a:t>
            </a:r>
          </a:p>
          <a:p>
            <a:pPr lvl="1"/>
            <a:r>
              <a:rPr lang="en-US" sz="1400" dirty="0" smtClean="0">
                <a:latin typeface="HELVETICA" panose="020B0604020202020204" pitchFamily="34" charset="0"/>
                <a:cs typeface="HELVETICA" panose="020B0604020202020204" pitchFamily="34" charset="0"/>
              </a:rPr>
              <a:t>Positive </a:t>
            </a:r>
            <a:r>
              <a:rPr lang="en-US" sz="1400" dirty="0">
                <a:latin typeface="HELVETICA" panose="020B0604020202020204" pitchFamily="34" charset="0"/>
                <a:cs typeface="HELVETICA" panose="020B0604020202020204" pitchFamily="34" charset="0"/>
              </a:rPr>
              <a:t>changes in </a:t>
            </a:r>
            <a:r>
              <a:rPr lang="en-US" sz="1400" dirty="0" smtClean="0">
                <a:latin typeface="HELVETICA" panose="020B0604020202020204" pitchFamily="34" charset="0"/>
                <a:cs typeface="HELVETICA" panose="020B0604020202020204" pitchFamily="34" charset="0"/>
              </a:rPr>
              <a:t>parenting </a:t>
            </a:r>
            <a:r>
              <a:rPr lang="en-US" sz="1400" dirty="0">
                <a:latin typeface="HELVETICA" panose="020B0604020202020204" pitchFamily="34" charset="0"/>
                <a:cs typeface="HELVETICA" panose="020B0604020202020204" pitchFamily="34" charset="0"/>
              </a:rPr>
              <a:t>skills and </a:t>
            </a:r>
            <a:r>
              <a:rPr lang="en-US" sz="1400" dirty="0" smtClean="0">
                <a:latin typeface="HELVETICA" panose="020B0604020202020204" pitchFamily="34" charset="0"/>
                <a:cs typeface="HELVETICA" panose="020B0604020202020204" pitchFamily="34" charset="0"/>
              </a:rPr>
              <a:t>self-confidence</a:t>
            </a:r>
          </a:p>
          <a:p>
            <a:pPr lvl="1"/>
            <a:r>
              <a:rPr lang="en-US" sz="1400" dirty="0" smtClean="0">
                <a:latin typeface="HELVETICA" panose="020B0604020202020204" pitchFamily="34" charset="0"/>
                <a:cs typeface="HELVETICA" panose="020B0604020202020204" pitchFamily="34" charset="0"/>
              </a:rPr>
              <a:t>CSP center seen as a </a:t>
            </a:r>
            <a:r>
              <a:rPr lang="en-US" sz="1400" dirty="0">
                <a:latin typeface="HELVETICA" panose="020B0604020202020204" pitchFamily="34" charset="0"/>
                <a:cs typeface="HELVETICA" panose="020B0604020202020204" pitchFamily="34" charset="0"/>
              </a:rPr>
              <a:t>positive presence in their family environments</a:t>
            </a:r>
            <a:endParaRPr lang="fr-CA" sz="1400" dirty="0">
              <a:latin typeface="HELVETICA" panose="020B0604020202020204" pitchFamily="34" charset="0"/>
              <a:cs typeface="HELVETICA" panose="020B0604020202020204" pitchFamily="34" charset="0"/>
            </a:endParaRPr>
          </a:p>
        </p:txBody>
      </p:sp>
      <p:sp>
        <p:nvSpPr>
          <p:cNvPr id="5" name="Espace réservé du pied de page 8"/>
          <p:cNvSpPr txBox="1">
            <a:spLocks/>
          </p:cNvSpPr>
          <p:nvPr>
            <p:custDataLst>
              <p:tags r:id="rId1"/>
            </p:custDataLst>
          </p:nvPr>
        </p:nvSpPr>
        <p:spPr>
          <a:xfrm>
            <a:off x="683568" y="6356351"/>
            <a:ext cx="4968552"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1100" dirty="0" smtClean="0">
                <a:solidFill>
                  <a:prstClr val="black">
                    <a:tint val="75000"/>
                  </a:prstClr>
                </a:solidFill>
                <a:latin typeface="HELVETICA" pitchFamily="34" charset="0"/>
                <a:cs typeface="HELVETICA" pitchFamily="34" charset="0"/>
              </a:rPr>
              <a:t>© All </a:t>
            </a:r>
            <a:r>
              <a:rPr lang="fr-CA" sz="1100" dirty="0" err="1" smtClean="0">
                <a:solidFill>
                  <a:prstClr val="black">
                    <a:tint val="75000"/>
                  </a:prstClr>
                </a:solidFill>
                <a:latin typeface="HELVETICA" pitchFamily="34" charset="0"/>
                <a:cs typeface="HELVETICA" pitchFamily="34" charset="0"/>
              </a:rPr>
              <a:t>rights</a:t>
            </a:r>
            <a:r>
              <a:rPr lang="fr-CA" sz="1100" dirty="0" smtClean="0">
                <a:solidFill>
                  <a:prstClr val="black">
                    <a:tint val="75000"/>
                  </a:prstClr>
                </a:solidFill>
                <a:latin typeface="HELVETICA" pitchFamily="34" charset="0"/>
                <a:cs typeface="HELVETICA" pitchFamily="34" charset="0"/>
              </a:rPr>
              <a:t> </a:t>
            </a:r>
            <a:r>
              <a:rPr lang="fr-CA" sz="1100" dirty="0" err="1" smtClean="0">
                <a:solidFill>
                  <a:prstClr val="black">
                    <a:tint val="75000"/>
                  </a:prstClr>
                </a:solidFill>
                <a:latin typeface="HELVETICA" pitchFamily="34" charset="0"/>
                <a:cs typeface="HELVETICA" pitchFamily="34" charset="0"/>
              </a:rPr>
              <a:t>reserved</a:t>
            </a:r>
            <a:r>
              <a:rPr lang="fr-CA" sz="1100" dirty="0" smtClean="0">
                <a:solidFill>
                  <a:prstClr val="black">
                    <a:tint val="75000"/>
                  </a:prstClr>
                </a:solidFill>
                <a:latin typeface="HELVETICA" pitchFamily="34" charset="0"/>
                <a:cs typeface="HELVETICA" pitchFamily="34" charset="0"/>
              </a:rPr>
              <a:t>, Fondation Dr Julien 2016</a:t>
            </a:r>
            <a:endParaRPr lang="fr-CA" sz="1100" dirty="0">
              <a:solidFill>
                <a:prstClr val="black">
                  <a:tint val="75000"/>
                </a:prstClr>
              </a:solidFill>
              <a:latin typeface="HELVETICA" pitchFamily="34" charset="0"/>
              <a:cs typeface="HELVETICA" pitchFamily="34" charset="0"/>
            </a:endParaRPr>
          </a:p>
        </p:txBody>
      </p:sp>
      <p:sp>
        <p:nvSpPr>
          <p:cNvPr id="6" name="ZoneTexte 5"/>
          <p:cNvSpPr txBox="1"/>
          <p:nvPr/>
        </p:nvSpPr>
        <p:spPr>
          <a:xfrm>
            <a:off x="5724128" y="5858292"/>
            <a:ext cx="3240360" cy="276999"/>
          </a:xfrm>
          <a:prstGeom prst="rect">
            <a:avLst/>
          </a:prstGeom>
          <a:noFill/>
        </p:spPr>
        <p:txBody>
          <a:bodyPr wrap="square" rtlCol="0">
            <a:spAutoFit/>
          </a:bodyPr>
          <a:lstStyle/>
          <a:p>
            <a:r>
              <a:rPr lang="fr-CA" sz="1200" dirty="0" smtClean="0">
                <a:solidFill>
                  <a:prstClr val="black"/>
                </a:solidFill>
              </a:rPr>
              <a:t>Clément </a:t>
            </a:r>
            <a:r>
              <a:rPr lang="fr-CA" sz="1200" i="1" dirty="0" smtClean="0">
                <a:solidFill>
                  <a:prstClr val="black"/>
                </a:solidFill>
              </a:rPr>
              <a:t>et al., </a:t>
            </a:r>
            <a:r>
              <a:rPr lang="fr-CA" sz="1200" dirty="0" smtClean="0">
                <a:solidFill>
                  <a:prstClr val="black"/>
                </a:solidFill>
              </a:rPr>
              <a:t>2014; Marcoux, 2010 </a:t>
            </a:r>
            <a:endParaRPr lang="fr-CA" sz="1200" dirty="0">
              <a:solidFill>
                <a:prstClr val="black"/>
              </a:solidFill>
            </a:endParaRPr>
          </a:p>
        </p:txBody>
      </p:sp>
    </p:spTree>
    <p:extLst>
      <p:ext uri="{BB962C8B-B14F-4D97-AF65-F5344CB8AC3E}">
        <p14:creationId xmlns:p14="http://schemas.microsoft.com/office/powerpoint/2010/main" val="102635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72983"/>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1"/>
            </p:custDataLst>
          </p:nvPr>
        </p:nvSpPr>
        <p:spPr>
          <a:xfrm>
            <a:off x="467544" y="5949280"/>
            <a:ext cx="8208912" cy="772195"/>
          </a:xfrm>
        </p:spPr>
        <p:txBody>
          <a:bodyPr/>
          <a:lstStyle/>
          <a:p>
            <a:pPr>
              <a:tabLst>
                <a:tab pos="7978775" algn="r"/>
              </a:tabLst>
            </a:pPr>
            <a:r>
              <a:rPr lang="fr-CA" sz="1100" dirty="0" smtClean="0">
                <a:solidFill>
                  <a:prstClr val="black">
                    <a:tint val="75000"/>
                  </a:prstClr>
                </a:solidFill>
              </a:rPr>
              <a:t>	</a:t>
            </a:r>
            <a:endParaRPr lang="fr-CA" sz="1100" dirty="0">
              <a:solidFill>
                <a:prstClr val="black">
                  <a:tint val="75000"/>
                </a:prstClr>
              </a:solidFill>
            </a:endParaRPr>
          </a:p>
        </p:txBody>
      </p:sp>
      <p:sp>
        <p:nvSpPr>
          <p:cNvPr id="6" name="Espace réservé du contenu 5"/>
          <p:cNvSpPr>
            <a:spLocks noGrp="1"/>
          </p:cNvSpPr>
          <p:nvPr>
            <p:ph idx="1"/>
            <p:custDataLst>
              <p:tags r:id="rId2"/>
            </p:custDataLst>
          </p:nvPr>
        </p:nvSpPr>
        <p:spPr>
          <a:xfrm>
            <a:off x="457200" y="1772816"/>
            <a:ext cx="8229600" cy="2664297"/>
          </a:xfrm>
        </p:spPr>
        <p:txBody>
          <a:bodyPr>
            <a:normAutofit/>
          </a:bodyPr>
          <a:lstStyle/>
          <a:p>
            <a:pPr marL="0" indent="0" algn="ctr">
              <a:buNone/>
            </a:pPr>
            <a:r>
              <a:rPr lang="en-CA" dirty="0" smtClean="0">
                <a:solidFill>
                  <a:schemeClr val="bg1"/>
                </a:solidFill>
                <a:latin typeface="Cooper Black" panose="0208090404030B020404" pitchFamily="18" charset="0"/>
              </a:rPr>
              <a:t>BUILDING </a:t>
            </a:r>
            <a:r>
              <a:rPr lang="en-CA" dirty="0">
                <a:solidFill>
                  <a:schemeClr val="bg1"/>
                </a:solidFill>
                <a:latin typeface="Cooper Black" panose="0208090404030B020404" pitchFamily="18" charset="0"/>
              </a:rPr>
              <a:t>STRONG </a:t>
            </a:r>
            <a:r>
              <a:rPr lang="en-CA" dirty="0" smtClean="0">
                <a:solidFill>
                  <a:schemeClr val="bg1"/>
                </a:solidFill>
                <a:latin typeface="Cooper Black" panose="0208090404030B020404" pitchFamily="18" charset="0"/>
              </a:rPr>
              <a:t>CHILDREN</a:t>
            </a:r>
          </a:p>
          <a:p>
            <a:pPr marL="0" indent="0">
              <a:buNone/>
            </a:pPr>
            <a:endParaRPr lang="en-CA" dirty="0">
              <a:solidFill>
                <a:schemeClr val="bg1"/>
              </a:solidFill>
              <a:latin typeface="Cooper Black" panose="0208090404030B020404" pitchFamily="18" charset="0"/>
              <a:cs typeface="HELVETICA" pitchFamily="34" charset="0"/>
            </a:endParaRPr>
          </a:p>
          <a:p>
            <a:pPr marL="0" indent="0" algn="ctr">
              <a:buNone/>
            </a:pPr>
            <a:r>
              <a:rPr lang="en-CA" sz="2400" b="1" dirty="0" smtClean="0">
                <a:solidFill>
                  <a:schemeClr val="bg1"/>
                </a:solidFill>
                <a:latin typeface="Cooper Black" panose="0208090404030B020404" pitchFamily="18" charset="0"/>
              </a:rPr>
              <a:t>“It </a:t>
            </a:r>
            <a:r>
              <a:rPr lang="en-CA" sz="2400" b="1" dirty="0">
                <a:solidFill>
                  <a:schemeClr val="bg1"/>
                </a:solidFill>
                <a:latin typeface="Cooper Black" panose="0208090404030B020404" pitchFamily="18" charset="0"/>
              </a:rPr>
              <a:t>is </a:t>
            </a:r>
            <a:r>
              <a:rPr lang="en-CA" sz="2400" b="1" dirty="0" smtClean="0">
                <a:solidFill>
                  <a:schemeClr val="bg1"/>
                </a:solidFill>
                <a:latin typeface="Cooper Black" panose="0208090404030B020404" pitchFamily="18" charset="0"/>
              </a:rPr>
              <a:t>easier </a:t>
            </a:r>
            <a:r>
              <a:rPr lang="en-CA" sz="2400" b="1" dirty="0">
                <a:solidFill>
                  <a:schemeClr val="bg1"/>
                </a:solidFill>
                <a:latin typeface="Cooper Black" panose="0208090404030B020404" pitchFamily="18" charset="0"/>
              </a:rPr>
              <a:t>to build strong children </a:t>
            </a:r>
            <a:endParaRPr lang="en-CA" sz="2400" b="1" dirty="0" smtClean="0">
              <a:solidFill>
                <a:schemeClr val="bg1"/>
              </a:solidFill>
              <a:latin typeface="Cooper Black" panose="0208090404030B020404" pitchFamily="18" charset="0"/>
            </a:endParaRPr>
          </a:p>
          <a:p>
            <a:pPr marL="0" indent="0" algn="ctr">
              <a:buNone/>
            </a:pPr>
            <a:r>
              <a:rPr lang="en-CA" sz="2400" b="1" dirty="0" smtClean="0">
                <a:solidFill>
                  <a:schemeClr val="bg1"/>
                </a:solidFill>
                <a:latin typeface="Cooper Black" panose="0208090404030B020404" pitchFamily="18" charset="0"/>
              </a:rPr>
              <a:t>than </a:t>
            </a:r>
            <a:r>
              <a:rPr lang="en-CA" sz="2400" b="1" dirty="0">
                <a:solidFill>
                  <a:schemeClr val="bg1"/>
                </a:solidFill>
                <a:latin typeface="Cooper Black" panose="0208090404030B020404" pitchFamily="18" charset="0"/>
              </a:rPr>
              <a:t>to repair broken </a:t>
            </a:r>
            <a:r>
              <a:rPr lang="en-CA" sz="2400" b="1" dirty="0" smtClean="0">
                <a:solidFill>
                  <a:schemeClr val="bg1"/>
                </a:solidFill>
                <a:latin typeface="Cooper Black" panose="0208090404030B020404" pitchFamily="18" charset="0"/>
              </a:rPr>
              <a:t>men.”</a:t>
            </a:r>
          </a:p>
          <a:p>
            <a:pPr marL="0" indent="0" algn="ctr">
              <a:buNone/>
            </a:pPr>
            <a:r>
              <a:rPr lang="en-CA" sz="2000" i="1" dirty="0" smtClean="0">
                <a:solidFill>
                  <a:schemeClr val="bg1"/>
                </a:solidFill>
                <a:latin typeface="HELVETICA" panose="020B0604020202020204" pitchFamily="34" charset="0"/>
                <a:cs typeface="HELVETICA" panose="020B0604020202020204" pitchFamily="34" charset="0"/>
              </a:rPr>
              <a:t> - Frederik Douglass</a:t>
            </a:r>
            <a:endParaRPr lang="fr-CA" sz="2000" i="1" dirty="0">
              <a:solidFill>
                <a:schemeClr val="bg1"/>
              </a:solidFill>
              <a:latin typeface="HELVETICA" panose="020B0604020202020204" pitchFamily="34" charset="0"/>
              <a:cs typeface="HELVETICA" panose="020B0604020202020204" pitchFamily="34" charset="0"/>
            </a:endParaRPr>
          </a:p>
        </p:txBody>
      </p:sp>
      <p:sp>
        <p:nvSpPr>
          <p:cNvPr id="7" name="Espace réservé du pied de page 8"/>
          <p:cNvSpPr txBox="1">
            <a:spLocks/>
          </p:cNvSpPr>
          <p:nvPr>
            <p:custDataLst>
              <p:tags r:id="rId3"/>
            </p:custDataLst>
          </p:nvPr>
        </p:nvSpPr>
        <p:spPr>
          <a:xfrm>
            <a:off x="683568" y="6356351"/>
            <a:ext cx="4968552"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1100" smtClean="0">
                <a:solidFill>
                  <a:prstClr val="black">
                    <a:tint val="75000"/>
                  </a:prstClr>
                </a:solidFill>
                <a:latin typeface="HELVETICA" pitchFamily="34" charset="0"/>
                <a:cs typeface="HELVETICA" pitchFamily="34" charset="0"/>
              </a:rPr>
              <a:t>© All rights reserved, Fondation Dr Julien 2016</a:t>
            </a:r>
            <a:endParaRPr lang="fr-CA" sz="1100" dirty="0">
              <a:solidFill>
                <a:prstClr val="black">
                  <a:tint val="75000"/>
                </a:prstClr>
              </a:solidFill>
              <a:latin typeface="HELVETICA" pitchFamily="34" charset="0"/>
              <a:cs typeface="HELVETICA" pitchFamily="34" charset="0"/>
            </a:endParaRPr>
          </a:p>
        </p:txBody>
      </p:sp>
      <p:pic>
        <p:nvPicPr>
          <p:cNvPr id="9" name="Image 8" descr="FDJ_logofinal_blanc.png"/>
          <p:cNvPicPr>
            <a:picLocks noChangeAspect="1"/>
          </p:cNvPicPr>
          <p:nvPr/>
        </p:nvPicPr>
        <p:blipFill>
          <a:blip r:embed="rId5" cstate="email"/>
          <a:stretch>
            <a:fillRect/>
          </a:stretch>
        </p:blipFill>
        <p:spPr>
          <a:xfrm>
            <a:off x="7956376" y="5805264"/>
            <a:ext cx="710709" cy="734400"/>
          </a:xfrm>
          <a:prstGeom prst="rect">
            <a:avLst/>
          </a:prstGeom>
        </p:spPr>
      </p:pic>
    </p:spTree>
    <p:extLst>
      <p:ext uri="{BB962C8B-B14F-4D97-AF65-F5344CB8AC3E}">
        <p14:creationId xmlns:p14="http://schemas.microsoft.com/office/powerpoint/2010/main" val="1650819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86CB"/>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normAutofit/>
          </a:bodyPr>
          <a:lstStyle/>
          <a:p>
            <a:r>
              <a:rPr lang="fr-CA" sz="2800" dirty="0" smtClean="0">
                <a:solidFill>
                  <a:schemeClr val="bg1"/>
                </a:solidFill>
                <a:latin typeface="Cooper Black" panose="0208090404030B020404" pitchFamily="18" charset="0"/>
              </a:rPr>
              <a:t>REFERENCES</a:t>
            </a:r>
            <a:endParaRPr lang="fr-CA" sz="2800" dirty="0">
              <a:solidFill>
                <a:schemeClr val="bg1"/>
              </a:solidFill>
              <a:latin typeface="Cooper Black" panose="0208090404030B020404" pitchFamily="18" charset="0"/>
            </a:endParaRPr>
          </a:p>
        </p:txBody>
      </p:sp>
      <p:sp>
        <p:nvSpPr>
          <p:cNvPr id="3" name="Espace réservé du contenu 2"/>
          <p:cNvSpPr>
            <a:spLocks noGrp="1"/>
          </p:cNvSpPr>
          <p:nvPr>
            <p:ph idx="1"/>
          </p:nvPr>
        </p:nvSpPr>
        <p:spPr>
          <a:xfrm>
            <a:off x="467544" y="764705"/>
            <a:ext cx="8280920" cy="5688632"/>
          </a:xfrm>
        </p:spPr>
        <p:txBody>
          <a:bodyPr>
            <a:noAutofit/>
          </a:bodyPr>
          <a:lstStyle/>
          <a:p>
            <a:pPr marL="0" indent="0">
              <a:spcBef>
                <a:spcPts val="1000"/>
              </a:spcBef>
              <a:buNone/>
            </a:pPr>
            <a:r>
              <a:rPr lang="fr-CA" sz="1000" dirty="0">
                <a:solidFill>
                  <a:schemeClr val="bg1"/>
                </a:solidFill>
              </a:rPr>
              <a:t>Clément M. et coll. (2009). Proximités : liens, accompagnement et soins. Presses de l’université du Québec, p. 125</a:t>
            </a:r>
            <a:r>
              <a:rPr lang="fr-CA" sz="1000" dirty="0" smtClean="0">
                <a:solidFill>
                  <a:schemeClr val="bg1"/>
                </a:solidFill>
              </a:rPr>
              <a:t>.</a:t>
            </a:r>
            <a:endParaRPr lang="fr-CA" sz="1000" dirty="0">
              <a:solidFill>
                <a:schemeClr val="bg1"/>
              </a:solidFill>
            </a:endParaRPr>
          </a:p>
          <a:p>
            <a:pPr marL="0" indent="0">
              <a:spcBef>
                <a:spcPts val="1000"/>
              </a:spcBef>
              <a:buNone/>
            </a:pPr>
            <a:r>
              <a:rPr lang="fr-FR" sz="1000" dirty="0" err="1">
                <a:solidFill>
                  <a:schemeClr val="bg1"/>
                </a:solidFill>
              </a:rPr>
              <a:t>Darbellay</a:t>
            </a:r>
            <a:r>
              <a:rPr lang="fr-FR" sz="1000" dirty="0">
                <a:solidFill>
                  <a:schemeClr val="bg1"/>
                </a:solidFill>
              </a:rPr>
              <a:t> F. (2005). Interdisciplinarité et </a:t>
            </a:r>
            <a:r>
              <a:rPr lang="fr-FR" sz="1000" dirty="0" err="1">
                <a:solidFill>
                  <a:schemeClr val="bg1"/>
                </a:solidFill>
              </a:rPr>
              <a:t>trans-disciplinarité</a:t>
            </a:r>
            <a:r>
              <a:rPr lang="fr-FR" sz="1000" dirty="0">
                <a:solidFill>
                  <a:schemeClr val="bg1"/>
                </a:solidFill>
              </a:rPr>
              <a:t> en analyse des discours. Complexité des textes, intertextualité et </a:t>
            </a:r>
            <a:r>
              <a:rPr lang="fr-FR" sz="1000" dirty="0" err="1">
                <a:solidFill>
                  <a:schemeClr val="bg1"/>
                </a:solidFill>
              </a:rPr>
              <a:t>transtextualité</a:t>
            </a:r>
            <a:r>
              <a:rPr lang="fr-FR" sz="1000" dirty="0">
                <a:solidFill>
                  <a:schemeClr val="bg1"/>
                </a:solidFill>
              </a:rPr>
              <a:t>. Genève : </a:t>
            </a:r>
            <a:r>
              <a:rPr lang="fr-FR" sz="1000" dirty="0" err="1">
                <a:solidFill>
                  <a:schemeClr val="bg1"/>
                </a:solidFill>
              </a:rPr>
              <a:t>Slatkine</a:t>
            </a:r>
            <a:r>
              <a:rPr lang="fr-FR" sz="1000" dirty="0">
                <a:solidFill>
                  <a:schemeClr val="bg1"/>
                </a:solidFill>
              </a:rPr>
              <a:t>, p. 1 -</a:t>
            </a:r>
            <a:r>
              <a:rPr lang="fr-FR" sz="1000" dirty="0" smtClean="0">
                <a:solidFill>
                  <a:schemeClr val="bg1"/>
                </a:solidFill>
              </a:rPr>
              <a:t>404</a:t>
            </a:r>
            <a:r>
              <a:rPr lang="fr-FR" sz="1000" dirty="0">
                <a:solidFill>
                  <a:schemeClr val="bg1"/>
                </a:solidFill>
              </a:rPr>
              <a:t>.</a:t>
            </a:r>
            <a:endParaRPr lang="fr-CA" sz="1000" dirty="0">
              <a:solidFill>
                <a:schemeClr val="bg1"/>
              </a:solidFill>
            </a:endParaRPr>
          </a:p>
          <a:p>
            <a:pPr marL="0" indent="0">
              <a:spcBef>
                <a:spcPts val="1000"/>
              </a:spcBef>
              <a:buNone/>
            </a:pPr>
            <a:r>
              <a:rPr lang="fr-CA" sz="1000" dirty="0" err="1">
                <a:solidFill>
                  <a:schemeClr val="bg1"/>
                </a:solidFill>
              </a:rPr>
              <a:t>Eisenberg</a:t>
            </a:r>
            <a:r>
              <a:rPr lang="fr-CA" sz="1000" dirty="0">
                <a:solidFill>
                  <a:schemeClr val="bg1"/>
                </a:solidFill>
              </a:rPr>
              <a:t> D. (2002). À l’aube d’une médecine intégrée, Congrès international sur la science du touché, Montréal, entrevue de Christian Lamontagne sur PasseportSanté.net consulté le 10 juillet 2013</a:t>
            </a:r>
            <a:r>
              <a:rPr lang="fr-CA" sz="1000" dirty="0" smtClean="0">
                <a:solidFill>
                  <a:schemeClr val="bg1"/>
                </a:solidFill>
              </a:rPr>
              <a:t>.</a:t>
            </a:r>
            <a:endParaRPr lang="fr-CA" sz="1000" dirty="0">
              <a:solidFill>
                <a:schemeClr val="bg1"/>
              </a:solidFill>
            </a:endParaRPr>
          </a:p>
          <a:p>
            <a:pPr marL="0" indent="0">
              <a:spcBef>
                <a:spcPts val="1000"/>
              </a:spcBef>
              <a:buNone/>
            </a:pPr>
            <a:r>
              <a:rPr lang="en-US" sz="1000" dirty="0">
                <a:solidFill>
                  <a:schemeClr val="bg1"/>
                </a:solidFill>
              </a:rPr>
              <a:t>Garner A.,</a:t>
            </a:r>
            <a:r>
              <a:rPr lang="en-US" sz="1000" dirty="0" err="1">
                <a:solidFill>
                  <a:schemeClr val="bg1"/>
                </a:solidFill>
              </a:rPr>
              <a:t>Shonkoff</a:t>
            </a:r>
            <a:r>
              <a:rPr lang="en-US" sz="1000" dirty="0">
                <a:solidFill>
                  <a:schemeClr val="bg1"/>
                </a:solidFill>
              </a:rPr>
              <a:t> J. (2012). Early Childhood, adversity, Toxic Stress, and the Role of the Pediatrician: Translating developmental Science Into Lifelong health, </a:t>
            </a:r>
            <a:r>
              <a:rPr lang="en-US" sz="1000" dirty="0" err="1">
                <a:solidFill>
                  <a:schemeClr val="bg1"/>
                </a:solidFill>
              </a:rPr>
              <a:t>Pediatrics,Pediatrics</a:t>
            </a:r>
            <a:r>
              <a:rPr lang="en-US" sz="1000" dirty="0">
                <a:solidFill>
                  <a:schemeClr val="bg1"/>
                </a:solidFill>
              </a:rPr>
              <a:t>, Vol. 129-1, </a:t>
            </a:r>
            <a:r>
              <a:rPr lang="en-US" sz="1000" dirty="0" smtClean="0">
                <a:solidFill>
                  <a:schemeClr val="bg1"/>
                </a:solidFill>
              </a:rPr>
              <a:t>e224-31</a:t>
            </a:r>
            <a:endParaRPr lang="fr-CA" sz="1000" dirty="0">
              <a:solidFill>
                <a:schemeClr val="bg1"/>
              </a:solidFill>
            </a:endParaRPr>
          </a:p>
          <a:p>
            <a:pPr marL="0" indent="0">
              <a:spcBef>
                <a:spcPts val="1000"/>
              </a:spcBef>
              <a:buNone/>
            </a:pPr>
            <a:r>
              <a:rPr lang="fr-CA" sz="1000" dirty="0">
                <a:solidFill>
                  <a:schemeClr val="bg1"/>
                </a:solidFill>
              </a:rPr>
              <a:t>Julien, Gilles (2004).  Soigner différemment les enfants – L’approche de la pédiatrie sociale.  Montréal :  Les éditions logiques. 1-287</a:t>
            </a:r>
            <a:r>
              <a:rPr lang="fr-CA" sz="1000" dirty="0" smtClean="0">
                <a:solidFill>
                  <a:schemeClr val="bg1"/>
                </a:solidFill>
              </a:rPr>
              <a:t>.</a:t>
            </a:r>
            <a:endParaRPr lang="fr-CA" sz="1000" dirty="0">
              <a:solidFill>
                <a:schemeClr val="bg1"/>
              </a:solidFill>
            </a:endParaRPr>
          </a:p>
          <a:p>
            <a:pPr marL="0" indent="0">
              <a:spcBef>
                <a:spcPts val="1000"/>
              </a:spcBef>
              <a:buNone/>
            </a:pPr>
            <a:r>
              <a:rPr lang="fr-CA" sz="1000" dirty="0">
                <a:solidFill>
                  <a:schemeClr val="bg1"/>
                </a:solidFill>
              </a:rPr>
              <a:t>Julien, G. et H. Trudel. (2009). Tous responsables de nos enfants :  Un appel à l’action.  Montréal :  Bayard Canada. p. 1-266</a:t>
            </a:r>
            <a:r>
              <a:rPr lang="fr-CA" sz="1000" dirty="0" smtClean="0">
                <a:solidFill>
                  <a:schemeClr val="bg1"/>
                </a:solidFill>
              </a:rPr>
              <a:t>.</a:t>
            </a:r>
          </a:p>
          <a:p>
            <a:pPr marL="0" indent="0">
              <a:spcBef>
                <a:spcPts val="1000"/>
              </a:spcBef>
              <a:buNone/>
            </a:pPr>
            <a:r>
              <a:rPr lang="en-US" sz="1000" dirty="0" err="1" smtClean="0">
                <a:solidFill>
                  <a:schemeClr val="bg1"/>
                </a:solidFill>
              </a:rPr>
              <a:t>Shonkoff</a:t>
            </a:r>
            <a:r>
              <a:rPr lang="en-US" sz="1000" dirty="0" smtClean="0">
                <a:solidFill>
                  <a:schemeClr val="bg1"/>
                </a:solidFill>
              </a:rPr>
              <a:t> </a:t>
            </a:r>
            <a:r>
              <a:rPr lang="en-US" sz="1000" dirty="0">
                <a:solidFill>
                  <a:schemeClr val="bg1"/>
                </a:solidFill>
              </a:rPr>
              <a:t>J.P., Siegel B.S, Dobbins M.I, Earls M.F., Garner A.S., </a:t>
            </a:r>
            <a:r>
              <a:rPr lang="en-US" sz="1000" dirty="0" err="1">
                <a:solidFill>
                  <a:schemeClr val="bg1"/>
                </a:solidFill>
              </a:rPr>
              <a:t>McGuiinn</a:t>
            </a:r>
            <a:r>
              <a:rPr lang="en-US" sz="1000" dirty="0">
                <a:solidFill>
                  <a:schemeClr val="bg1"/>
                </a:solidFill>
              </a:rPr>
              <a:t> L., Pascoe J., et Wood D.L. (2011). Early childhood adversity, toxic stress and the role of the pediatrician: Translating developmental science into lifelong health. </a:t>
            </a:r>
            <a:r>
              <a:rPr lang="fr-CA" sz="1000" dirty="0" err="1">
                <a:solidFill>
                  <a:schemeClr val="bg1"/>
                </a:solidFill>
              </a:rPr>
              <a:t>Pediatrics</a:t>
            </a:r>
            <a:r>
              <a:rPr lang="fr-CA" sz="1000" dirty="0">
                <a:solidFill>
                  <a:schemeClr val="bg1"/>
                </a:solidFill>
              </a:rPr>
              <a:t>, doi:10.1542/peds.2011-2662</a:t>
            </a:r>
            <a:r>
              <a:rPr lang="fr-CA" sz="1000" dirty="0" smtClean="0">
                <a:solidFill>
                  <a:schemeClr val="bg1"/>
                </a:solidFill>
              </a:rPr>
              <a:t>.</a:t>
            </a:r>
          </a:p>
          <a:p>
            <a:pPr marL="0" indent="0">
              <a:spcBef>
                <a:spcPts val="1000"/>
              </a:spcBef>
              <a:buNone/>
            </a:pPr>
            <a:r>
              <a:rPr lang="fr-FR" sz="1000" dirty="0">
                <a:solidFill>
                  <a:schemeClr val="bg1"/>
                </a:solidFill>
              </a:rPr>
              <a:t>Lebeau A., Vermette G. et Viens C. (1997). Bilan de l’action intersectorielle et de ses pratiques en promotion de la santé et en prévention des toxicomanies au Québec. </a:t>
            </a:r>
            <a:r>
              <a:rPr lang="fr-CA" sz="1000" dirty="0">
                <a:solidFill>
                  <a:schemeClr val="bg1"/>
                </a:solidFill>
              </a:rPr>
              <a:t>Ministère de la Santé et des Services sociaux, p . 1-126.</a:t>
            </a:r>
          </a:p>
          <a:p>
            <a:pPr marL="0" indent="0">
              <a:spcBef>
                <a:spcPts val="1000"/>
              </a:spcBef>
              <a:buNone/>
            </a:pPr>
            <a:r>
              <a:rPr lang="fr-CA" sz="1000" dirty="0" err="1">
                <a:solidFill>
                  <a:schemeClr val="bg1"/>
                </a:solidFill>
              </a:rPr>
              <a:t>Lesemann</a:t>
            </a:r>
            <a:r>
              <a:rPr lang="fr-CA" sz="1000" dirty="0">
                <a:solidFill>
                  <a:schemeClr val="bg1"/>
                </a:solidFill>
              </a:rPr>
              <a:t> F. (2011), Social Innovation, </a:t>
            </a:r>
            <a:r>
              <a:rPr lang="fr-CA" sz="1000" dirty="0" err="1">
                <a:solidFill>
                  <a:schemeClr val="bg1"/>
                </a:solidFill>
              </a:rPr>
              <a:t>Informality</a:t>
            </a:r>
            <a:r>
              <a:rPr lang="fr-CA" sz="1000" dirty="0">
                <a:solidFill>
                  <a:schemeClr val="bg1"/>
                </a:solidFill>
              </a:rPr>
              <a:t> and Social Science, </a:t>
            </a:r>
            <a:r>
              <a:rPr lang="fr-CA" sz="1000" dirty="0" err="1">
                <a:solidFill>
                  <a:schemeClr val="bg1"/>
                </a:solidFill>
              </a:rPr>
              <a:t>Intl</a:t>
            </a:r>
            <a:r>
              <a:rPr lang="fr-CA" sz="1000" dirty="0">
                <a:solidFill>
                  <a:schemeClr val="bg1"/>
                </a:solidFill>
              </a:rPr>
              <a:t> </a:t>
            </a:r>
            <a:r>
              <a:rPr lang="fr-CA" sz="1000" dirty="0" err="1">
                <a:solidFill>
                  <a:schemeClr val="bg1"/>
                </a:solidFill>
              </a:rPr>
              <a:t>Conf</a:t>
            </a:r>
            <a:r>
              <a:rPr lang="fr-CA" sz="1000" dirty="0">
                <a:solidFill>
                  <a:schemeClr val="bg1"/>
                </a:solidFill>
              </a:rPr>
              <a:t> on </a:t>
            </a:r>
            <a:r>
              <a:rPr lang="fr-CA" sz="1000" dirty="0" err="1">
                <a:solidFill>
                  <a:schemeClr val="bg1"/>
                </a:solidFill>
              </a:rPr>
              <a:t>Indicators</a:t>
            </a:r>
            <a:r>
              <a:rPr lang="fr-CA" sz="1000" dirty="0">
                <a:solidFill>
                  <a:schemeClr val="bg1"/>
                </a:solidFill>
              </a:rPr>
              <a:t> and Concepts of Innovation, Vienna, p.1-7.</a:t>
            </a:r>
          </a:p>
          <a:p>
            <a:pPr marL="0" indent="0">
              <a:spcBef>
                <a:spcPts val="1000"/>
              </a:spcBef>
              <a:buNone/>
            </a:pPr>
            <a:r>
              <a:rPr lang="en-US" sz="1000" dirty="0">
                <a:solidFill>
                  <a:schemeClr val="bg1"/>
                </a:solidFill>
              </a:rPr>
              <a:t>OCDE (1972). </a:t>
            </a:r>
            <a:r>
              <a:rPr lang="en-US" sz="1000" dirty="0" err="1">
                <a:solidFill>
                  <a:schemeClr val="bg1"/>
                </a:solidFill>
              </a:rPr>
              <a:t>Interdisciplinarity</a:t>
            </a:r>
            <a:r>
              <a:rPr lang="en-US" sz="1000" dirty="0">
                <a:solidFill>
                  <a:schemeClr val="bg1"/>
                </a:solidFill>
              </a:rPr>
              <a:t>: Problems of teaching and research in Universities, Paris: OCDE.</a:t>
            </a:r>
            <a:endParaRPr lang="fr-CA" sz="1000" dirty="0">
              <a:solidFill>
                <a:schemeClr val="bg1"/>
              </a:solidFill>
            </a:endParaRPr>
          </a:p>
          <a:p>
            <a:pPr marL="0" indent="0">
              <a:spcBef>
                <a:spcPts val="1000"/>
              </a:spcBef>
              <a:buNone/>
            </a:pPr>
            <a:r>
              <a:rPr lang="fr-CA" sz="1000" dirty="0" err="1">
                <a:solidFill>
                  <a:schemeClr val="bg1"/>
                </a:solidFill>
              </a:rPr>
              <a:t>Presseau</a:t>
            </a:r>
            <a:r>
              <a:rPr lang="fr-CA" sz="1000" dirty="0">
                <a:solidFill>
                  <a:schemeClr val="bg1"/>
                </a:solidFill>
              </a:rPr>
              <a:t> A. (sous presse). Référentiel de compétences de la pédiatrie sociale en communauté. </a:t>
            </a:r>
          </a:p>
          <a:p>
            <a:pPr marL="0" indent="0">
              <a:spcBef>
                <a:spcPts val="1000"/>
              </a:spcBef>
              <a:buNone/>
            </a:pPr>
            <a:r>
              <a:rPr lang="en-US" sz="1000" dirty="0">
                <a:solidFill>
                  <a:schemeClr val="bg1"/>
                </a:solidFill>
              </a:rPr>
              <a:t>Social </a:t>
            </a:r>
            <a:r>
              <a:rPr lang="en-US" sz="1000" dirty="0" err="1">
                <a:solidFill>
                  <a:schemeClr val="bg1"/>
                </a:solidFill>
              </a:rPr>
              <a:t>Medecine</a:t>
            </a:r>
            <a:r>
              <a:rPr lang="en-US" sz="1000" dirty="0">
                <a:solidFill>
                  <a:schemeClr val="bg1"/>
                </a:solidFill>
              </a:rPr>
              <a:t> (2007). Abstracts from the Social Medicine session at the 2006 annual meeting of the American Association of Medical Colleges. Seattle, Volume 2, No1, p-56-64.</a:t>
            </a:r>
            <a:endParaRPr lang="fr-CA" sz="1000" dirty="0">
              <a:solidFill>
                <a:schemeClr val="bg1"/>
              </a:solidFill>
            </a:endParaRPr>
          </a:p>
          <a:p>
            <a:pPr marL="0" indent="0">
              <a:spcBef>
                <a:spcPts val="1000"/>
              </a:spcBef>
              <a:buNone/>
            </a:pPr>
            <a:r>
              <a:rPr lang="en-US" sz="1000" dirty="0">
                <a:solidFill>
                  <a:schemeClr val="bg1"/>
                </a:solidFill>
              </a:rPr>
              <a:t>Solar O. et coll. (2009). Moving Forward to Equity in Health: What kind of </a:t>
            </a:r>
            <a:r>
              <a:rPr lang="en-US" sz="1000" dirty="0" err="1">
                <a:solidFill>
                  <a:schemeClr val="bg1"/>
                </a:solidFill>
              </a:rPr>
              <a:t>intersectoral</a:t>
            </a:r>
            <a:r>
              <a:rPr lang="en-US" sz="1000" dirty="0">
                <a:solidFill>
                  <a:schemeClr val="bg1"/>
                </a:solidFill>
              </a:rPr>
              <a:t> action is needed? An approach to an </a:t>
            </a:r>
            <a:r>
              <a:rPr lang="en-US" sz="1000" dirty="0" err="1">
                <a:solidFill>
                  <a:schemeClr val="bg1"/>
                </a:solidFill>
              </a:rPr>
              <a:t>intersectoral</a:t>
            </a:r>
            <a:r>
              <a:rPr lang="en-US" sz="1000" dirty="0">
                <a:solidFill>
                  <a:schemeClr val="bg1"/>
                </a:solidFill>
              </a:rPr>
              <a:t> typology. Presented at the 7</a:t>
            </a:r>
            <a:r>
              <a:rPr lang="en-US" sz="1000" baseline="30000" dirty="0">
                <a:solidFill>
                  <a:schemeClr val="bg1"/>
                </a:solidFill>
              </a:rPr>
              <a:t>th</a:t>
            </a:r>
            <a:r>
              <a:rPr lang="en-US" sz="1000" dirty="0">
                <a:solidFill>
                  <a:schemeClr val="bg1"/>
                </a:solidFill>
              </a:rPr>
              <a:t> Global Conference on Health Promotion. “Promoting Health and Development: Closing the Implementation Gap”, Oct. 26-30, Nairobi, Kenya.</a:t>
            </a:r>
          </a:p>
          <a:p>
            <a:pPr marL="0" indent="0">
              <a:spcBef>
                <a:spcPts val="1000"/>
              </a:spcBef>
              <a:buNone/>
            </a:pPr>
            <a:r>
              <a:rPr lang="en-US" sz="1000" dirty="0">
                <a:solidFill>
                  <a:schemeClr val="bg1"/>
                </a:solidFill>
              </a:rPr>
              <a:t>Dong, M., Giles, W. H., </a:t>
            </a:r>
            <a:r>
              <a:rPr lang="en-US" sz="1000" dirty="0" err="1">
                <a:solidFill>
                  <a:schemeClr val="bg1"/>
                </a:solidFill>
              </a:rPr>
              <a:t>Felitti</a:t>
            </a:r>
            <a:r>
              <a:rPr lang="en-US" sz="1000" dirty="0">
                <a:solidFill>
                  <a:schemeClr val="bg1"/>
                </a:solidFill>
              </a:rPr>
              <a:t>, V. J., et al. (2004). Insights into causal pathways for ischemic heart disease: Adverse Childhood Experiences study. Circulation,110 (13),1761-1766.</a:t>
            </a:r>
          </a:p>
          <a:p>
            <a:pPr marL="0" indent="0">
              <a:spcBef>
                <a:spcPts val="1000"/>
              </a:spcBef>
              <a:buNone/>
            </a:pPr>
            <a:r>
              <a:rPr lang="fr-CA" sz="1000" b="1" dirty="0">
                <a:solidFill>
                  <a:schemeClr val="bg1"/>
                </a:solidFill>
              </a:rPr>
              <a:t>Clément, M.È.</a:t>
            </a:r>
            <a:r>
              <a:rPr lang="fr-CA" sz="1000" dirty="0">
                <a:solidFill>
                  <a:schemeClr val="bg1"/>
                </a:solidFill>
              </a:rPr>
              <a:t>, Moreau, J., Gendron, S., </a:t>
            </a:r>
            <a:r>
              <a:rPr lang="fr-CA" sz="1000" dirty="0" err="1">
                <a:solidFill>
                  <a:schemeClr val="bg1"/>
                </a:solidFill>
              </a:rPr>
              <a:t>Lavergne</a:t>
            </a:r>
            <a:r>
              <a:rPr lang="fr-CA" sz="1000" dirty="0">
                <a:solidFill>
                  <a:schemeClr val="bg1"/>
                </a:solidFill>
              </a:rPr>
              <a:t>, C., Turcotte, G., Piché, A.-M., Bérubé, A., Gagné, M.-H., Alain, M., Hassan, G., De Montigny, F., St-Amand, A., &amp; </a:t>
            </a:r>
            <a:r>
              <a:rPr lang="fr-CA" sz="1000" dirty="0" err="1">
                <a:solidFill>
                  <a:schemeClr val="bg1"/>
                </a:solidFill>
              </a:rPr>
              <a:t>Léveillé</a:t>
            </a:r>
            <a:r>
              <a:rPr lang="fr-CA" sz="1000" dirty="0">
                <a:solidFill>
                  <a:schemeClr val="bg1"/>
                </a:solidFill>
              </a:rPr>
              <a:t>, S. (2014). </a:t>
            </a:r>
            <a:r>
              <a:rPr lang="fr-CA" sz="1000" i="1" dirty="0">
                <a:solidFill>
                  <a:schemeClr val="bg1"/>
                </a:solidFill>
              </a:rPr>
              <a:t>Regard mixte sur certaines particularités et retombées de l'approche de la pédiatrie sociale telle qu'implantée au Québec et sur son intégration dans le système actuel des services sociaux et de santé. Rapport de recherche final. Québec : MSSS et Fonds de recherche du Québec – Société et culture (actions concertées), 195 p.</a:t>
            </a:r>
            <a:endParaRPr lang="en-US" sz="1000" dirty="0">
              <a:solidFill>
                <a:schemeClr val="bg1"/>
              </a:solidFill>
            </a:endParaRPr>
          </a:p>
          <a:p>
            <a:pPr marL="0" indent="0">
              <a:spcBef>
                <a:spcPts val="1000"/>
              </a:spcBef>
              <a:buNone/>
            </a:pPr>
            <a:endParaRPr lang="fr-CA" sz="1000" dirty="0">
              <a:solidFill>
                <a:schemeClr val="bg1"/>
              </a:solidFill>
            </a:endParaRPr>
          </a:p>
        </p:txBody>
      </p:sp>
      <p:sp>
        <p:nvSpPr>
          <p:cNvPr id="5" name="Espace réservé du pied de page 8"/>
          <p:cNvSpPr>
            <a:spLocks noGrp="1"/>
          </p:cNvSpPr>
          <p:nvPr>
            <p:ph type="ftr" sz="quarter" idx="11"/>
            <p:custDataLst>
              <p:tags r:id="rId1"/>
            </p:custDataLst>
          </p:nvPr>
        </p:nvSpPr>
        <p:spPr>
          <a:xfrm>
            <a:off x="683568" y="6592267"/>
            <a:ext cx="4968552" cy="365125"/>
          </a:xfrm>
        </p:spPr>
        <p:txBody>
          <a:bodyPr/>
          <a:lstStyle/>
          <a:p>
            <a:pPr algn="l"/>
            <a:r>
              <a:rPr lang="fr-CA" sz="1100" dirty="0" smtClean="0">
                <a:solidFill>
                  <a:schemeClr val="tx1"/>
                </a:solidFill>
                <a:latin typeface="HELVETICA" pitchFamily="34" charset="0"/>
                <a:cs typeface="HELVETICA" pitchFamily="34" charset="0"/>
              </a:rPr>
              <a:t>© All </a:t>
            </a:r>
            <a:r>
              <a:rPr lang="fr-CA" sz="1100" dirty="0" err="1" smtClean="0">
                <a:solidFill>
                  <a:schemeClr val="tx1"/>
                </a:solidFill>
                <a:latin typeface="HELVETICA" pitchFamily="34" charset="0"/>
                <a:cs typeface="HELVETICA" pitchFamily="34" charset="0"/>
              </a:rPr>
              <a:t>rights</a:t>
            </a:r>
            <a:r>
              <a:rPr lang="fr-CA" sz="1100" dirty="0" smtClean="0">
                <a:solidFill>
                  <a:schemeClr val="tx1"/>
                </a:solidFill>
                <a:latin typeface="HELVETICA" pitchFamily="34" charset="0"/>
                <a:cs typeface="HELVETICA" pitchFamily="34" charset="0"/>
              </a:rPr>
              <a:t> </a:t>
            </a:r>
            <a:r>
              <a:rPr lang="fr-CA" sz="1100" dirty="0" err="1" smtClean="0">
                <a:solidFill>
                  <a:schemeClr val="tx1"/>
                </a:solidFill>
                <a:latin typeface="HELVETICA" pitchFamily="34" charset="0"/>
                <a:cs typeface="HELVETICA" pitchFamily="34" charset="0"/>
              </a:rPr>
              <a:t>reserved</a:t>
            </a:r>
            <a:r>
              <a:rPr lang="fr-CA" sz="1100" dirty="0" smtClean="0">
                <a:solidFill>
                  <a:schemeClr val="tx1"/>
                </a:solidFill>
                <a:latin typeface="HELVETICA" pitchFamily="34" charset="0"/>
                <a:cs typeface="HELVETICA" pitchFamily="34" charset="0"/>
              </a:rPr>
              <a:t>, Fondation Dr Julien 2016</a:t>
            </a:r>
            <a:endParaRPr lang="fr-CA" sz="1100" dirty="0">
              <a:solidFill>
                <a:schemeClr val="tx1"/>
              </a:solidFill>
              <a:latin typeface="HELVETICA" pitchFamily="34" charset="0"/>
              <a:cs typeface="HELVETICA" pitchFamily="34" charset="0"/>
            </a:endParaRPr>
          </a:p>
        </p:txBody>
      </p:sp>
    </p:spTree>
    <p:extLst>
      <p:ext uri="{BB962C8B-B14F-4D97-AF65-F5344CB8AC3E}">
        <p14:creationId xmlns:p14="http://schemas.microsoft.com/office/powerpoint/2010/main" val="1479559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F030139_12pc_CMYK.jpg"/>
          <p:cNvPicPr>
            <a:picLocks noChangeAspect="1"/>
          </p:cNvPicPr>
          <p:nvPr>
            <p:custDataLst>
              <p:tags r:id="rId1"/>
            </p:custDataLst>
          </p:nvPr>
        </p:nvPicPr>
        <p:blipFill>
          <a:blip r:embed="rId8" cstate="email"/>
          <a:stretch>
            <a:fillRect/>
          </a:stretch>
        </p:blipFill>
        <p:spPr>
          <a:xfrm>
            <a:off x="0" y="-3915816"/>
            <a:ext cx="9212493" cy="12283324"/>
          </a:xfrm>
          <a:prstGeom prst="rect">
            <a:avLst/>
          </a:prstGeom>
        </p:spPr>
      </p:pic>
      <p:sp>
        <p:nvSpPr>
          <p:cNvPr id="2" name="Titre 1"/>
          <p:cNvSpPr>
            <a:spLocks noGrp="1"/>
          </p:cNvSpPr>
          <p:nvPr>
            <p:ph type="title"/>
            <p:custDataLst>
              <p:tags r:id="rId2"/>
            </p:custDataLst>
          </p:nvPr>
        </p:nvSpPr>
        <p:spPr>
          <a:xfrm>
            <a:off x="491446" y="3545711"/>
            <a:ext cx="8229600" cy="1143000"/>
          </a:xfrm>
        </p:spPr>
        <p:txBody>
          <a:bodyPr>
            <a:normAutofit fontScale="90000"/>
          </a:bodyPr>
          <a:lstStyle/>
          <a:p>
            <a:r>
              <a:rPr lang="fr-CA" dirty="0" smtClean="0">
                <a:solidFill>
                  <a:srgbClr val="172983"/>
                </a:solidFill>
                <a:latin typeface="Cooper Black" pitchFamily="18" charset="0"/>
              </a:rPr>
              <a:t>THANK YOU!</a:t>
            </a:r>
            <a:br>
              <a:rPr lang="fr-CA" dirty="0" smtClean="0">
                <a:solidFill>
                  <a:srgbClr val="172983"/>
                </a:solidFill>
                <a:latin typeface="Cooper Black" pitchFamily="18" charset="0"/>
              </a:rPr>
            </a:br>
            <a:endParaRPr lang="fr-CA" dirty="0">
              <a:solidFill>
                <a:srgbClr val="172983"/>
              </a:solidFill>
              <a:latin typeface="Cooper Black" pitchFamily="18" charset="0"/>
            </a:endParaRPr>
          </a:p>
        </p:txBody>
      </p:sp>
      <p:sp>
        <p:nvSpPr>
          <p:cNvPr id="7" name="Titre 1"/>
          <p:cNvSpPr txBox="1">
            <a:spLocks/>
          </p:cNvSpPr>
          <p:nvPr>
            <p:custDataLst>
              <p:tags r:id="rId3"/>
            </p:custDataLst>
          </p:nvPr>
        </p:nvSpPr>
        <p:spPr>
          <a:xfrm>
            <a:off x="3630961" y="5589240"/>
            <a:ext cx="2880320" cy="160243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ts val="600"/>
              </a:spcBef>
              <a:spcAft>
                <a:spcPts val="0"/>
              </a:spcAft>
              <a:buClrTx/>
              <a:buSzTx/>
              <a:buFontTx/>
              <a:buNone/>
              <a:tabLst/>
              <a:defRPr/>
            </a:pPr>
            <a:endParaRPr lang="fr-CA" sz="1600" dirty="0" smtClean="0">
              <a:latin typeface="HELVETICA" pitchFamily="34" charset="0"/>
              <a:ea typeface="+mj-ea"/>
              <a:cs typeface="HELVETICA" pitchFamily="34" charset="0"/>
            </a:endParaRPr>
          </a:p>
          <a:p>
            <a:pPr marL="0" marR="0" lvl="0" indent="0" defTabSz="914400" rtl="0" eaLnBrk="1" fontAlgn="auto" latinLnBrk="0" hangingPunct="1">
              <a:lnSpc>
                <a:spcPct val="100000"/>
              </a:lnSpc>
              <a:spcBef>
                <a:spcPts val="600"/>
              </a:spcBef>
              <a:spcAft>
                <a:spcPts val="0"/>
              </a:spcAft>
              <a:buClrTx/>
              <a:buSzTx/>
              <a:buFontTx/>
              <a:buNone/>
              <a:tabLst/>
              <a:defRPr/>
            </a:pPr>
            <a:endParaRPr lang="fr-CA" sz="1600" dirty="0" smtClean="0">
              <a:latin typeface="HELVETICA" pitchFamily="34" charset="0"/>
              <a:ea typeface="+mj-ea"/>
              <a:cs typeface="HELVETICA" pitchFamily="34" charset="0"/>
            </a:endParaRPr>
          </a:p>
          <a:p>
            <a:pPr lvl="0">
              <a:spcBef>
                <a:spcPts val="600"/>
              </a:spcBef>
              <a:defRPr/>
            </a:pPr>
            <a:r>
              <a:rPr lang="fr-CA" sz="1600" dirty="0" err="1" smtClean="0">
                <a:latin typeface="HELVETICA" pitchFamily="34" charset="0"/>
                <a:cs typeface="HELVETICA" pitchFamily="34" charset="0"/>
              </a:rPr>
              <a:t>FondDrJulien</a:t>
            </a:r>
            <a:endParaRPr lang="fr-CA" sz="1600" dirty="0" smtClean="0">
              <a:latin typeface="HELVETICA" pitchFamily="34" charset="0"/>
              <a:cs typeface="HELVETICA" pitchFamily="34" charset="0"/>
            </a:endParaRPr>
          </a:p>
          <a:p>
            <a:pPr lvl="0">
              <a:spcBef>
                <a:spcPts val="600"/>
              </a:spcBef>
              <a:defRPr/>
            </a:pPr>
            <a:r>
              <a:rPr lang="fr-CA" sz="1600" dirty="0" smtClean="0">
                <a:latin typeface="HELVETICA" pitchFamily="34" charset="0"/>
                <a:cs typeface="HELVETICA" pitchFamily="34" charset="0"/>
              </a:rPr>
              <a:t>Fondation du Dr Julien</a:t>
            </a:r>
          </a:p>
          <a:p>
            <a:pPr>
              <a:spcBef>
                <a:spcPts val="600"/>
              </a:spcBef>
              <a:defRPr/>
            </a:pPr>
            <a:r>
              <a:rPr lang="fr-CA" sz="1600" dirty="0" smtClean="0">
                <a:latin typeface="HELVETICA" pitchFamily="34" charset="0"/>
                <a:cs typeface="HELVETICA" pitchFamily="34" charset="0"/>
              </a:rPr>
              <a:t>Fondation du Dr Julien</a:t>
            </a:r>
          </a:p>
          <a:p>
            <a:pPr marL="0" marR="0" lvl="0" indent="0" defTabSz="914400" rtl="0" eaLnBrk="1" fontAlgn="auto" latinLnBrk="0" hangingPunct="1">
              <a:lnSpc>
                <a:spcPct val="100000"/>
              </a:lnSpc>
              <a:spcBef>
                <a:spcPts val="600"/>
              </a:spcBef>
              <a:spcAft>
                <a:spcPts val="0"/>
              </a:spcAft>
              <a:buClrTx/>
              <a:buSzTx/>
              <a:buFontTx/>
              <a:buNone/>
              <a:tabLst/>
              <a:defRPr/>
            </a:pPr>
            <a:endParaRPr lang="fr-CA" sz="1600" dirty="0" smtClean="0">
              <a:latin typeface="HELVETICA" pitchFamily="34" charset="0"/>
              <a:ea typeface="+mj-ea"/>
              <a:cs typeface="HELVETICA" pitchFamily="34" charset="0"/>
            </a:endParaRPr>
          </a:p>
          <a:p>
            <a:pPr marL="0" marR="0" lvl="0" indent="0" defTabSz="914400" rtl="0" eaLnBrk="1" fontAlgn="auto" latinLnBrk="0" hangingPunct="1">
              <a:lnSpc>
                <a:spcPct val="100000"/>
              </a:lnSpc>
              <a:spcBef>
                <a:spcPts val="600"/>
              </a:spcBef>
              <a:spcAft>
                <a:spcPts val="0"/>
              </a:spcAft>
              <a:buClrTx/>
              <a:buSzTx/>
              <a:buFontTx/>
              <a:buNone/>
              <a:tabLst/>
              <a:defRPr/>
            </a:pPr>
            <a:endParaRPr lang="fr-CA" sz="1600" dirty="0" smtClean="0">
              <a:latin typeface="HELVETICA" pitchFamily="34" charset="0"/>
              <a:ea typeface="+mj-ea"/>
              <a:cs typeface="HELVETICA" pitchFamily="34" charset="0"/>
            </a:endParaRPr>
          </a:p>
        </p:txBody>
      </p:sp>
      <p:pic>
        <p:nvPicPr>
          <p:cNvPr id="12" name="Image 11" descr="FDJ_logofinal_CMYK.png"/>
          <p:cNvPicPr>
            <a:picLocks noChangeAspect="1"/>
          </p:cNvPicPr>
          <p:nvPr>
            <p:custDataLst>
              <p:tags r:id="rId4"/>
            </p:custDataLst>
          </p:nvPr>
        </p:nvPicPr>
        <p:blipFill>
          <a:blip r:embed="rId9" cstate="email"/>
          <a:stretch>
            <a:fillRect/>
          </a:stretch>
        </p:blipFill>
        <p:spPr>
          <a:xfrm>
            <a:off x="7956376" y="5877272"/>
            <a:ext cx="720304" cy="734739"/>
          </a:xfrm>
          <a:prstGeom prst="rect">
            <a:avLst/>
          </a:prstGeom>
        </p:spPr>
      </p:pic>
      <p:pic>
        <p:nvPicPr>
          <p:cNvPr id="1026" name="Picture 2" descr="Render Ordinateur/Internet  - Renders Twitter Icone"/>
          <p:cNvPicPr>
            <a:picLocks noChangeAspect="1" noChangeArrowheads="1"/>
          </p:cNvPicPr>
          <p:nvPr>
            <p:custDataLst>
              <p:tags r:id="rId5"/>
            </p:custDataLst>
          </p:nvPr>
        </p:nvPicPr>
        <p:blipFill>
          <a:blip r:embed="rId10" cstate="screen"/>
          <a:srcRect/>
          <a:stretch>
            <a:fillRect/>
          </a:stretch>
        </p:blipFill>
        <p:spPr bwMode="auto">
          <a:xfrm>
            <a:off x="3345397" y="5956609"/>
            <a:ext cx="288032" cy="288032"/>
          </a:xfrm>
          <a:prstGeom prst="rect">
            <a:avLst/>
          </a:prstGeom>
          <a:noFill/>
        </p:spPr>
      </p:pic>
      <p:pic>
        <p:nvPicPr>
          <p:cNvPr id="1028" name="Picture 4" descr="Facebook en 128 pixels"/>
          <p:cNvPicPr>
            <a:picLocks noChangeAspect="1" noChangeArrowheads="1"/>
          </p:cNvPicPr>
          <p:nvPr>
            <p:custDataLst>
              <p:tags r:id="rId6"/>
            </p:custDataLst>
          </p:nvPr>
        </p:nvPicPr>
        <p:blipFill>
          <a:blip r:embed="rId11" cstate="screen"/>
          <a:srcRect/>
          <a:stretch>
            <a:fillRect/>
          </a:stretch>
        </p:blipFill>
        <p:spPr bwMode="auto">
          <a:xfrm>
            <a:off x="3347864" y="6245012"/>
            <a:ext cx="283097" cy="283097"/>
          </a:xfrm>
          <a:prstGeom prst="rect">
            <a:avLst/>
          </a:prstGeom>
          <a:noFill/>
        </p:spPr>
      </p:pic>
      <p:pic>
        <p:nvPicPr>
          <p:cNvPr id="8" name="Image 7" descr="LinkedIn_logo_initials.png"/>
          <p:cNvPicPr>
            <a:picLocks noChangeAspect="1"/>
          </p:cNvPicPr>
          <p:nvPr/>
        </p:nvPicPr>
        <p:blipFill>
          <a:blip r:embed="rId12" cstate="screen"/>
          <a:stretch>
            <a:fillRect/>
          </a:stretch>
        </p:blipFill>
        <p:spPr>
          <a:xfrm>
            <a:off x="3353479" y="6612011"/>
            <a:ext cx="288032" cy="288032"/>
          </a:xfrm>
          <a:prstGeom prst="rect">
            <a:avLst/>
          </a:prstGeom>
        </p:spPr>
      </p:pic>
      <p:sp>
        <p:nvSpPr>
          <p:cNvPr id="3" name="ZoneTexte 2"/>
          <p:cNvSpPr txBox="1"/>
          <p:nvPr/>
        </p:nvSpPr>
        <p:spPr>
          <a:xfrm>
            <a:off x="899592" y="4489144"/>
            <a:ext cx="7777088" cy="1231106"/>
          </a:xfrm>
          <a:prstGeom prst="rect">
            <a:avLst/>
          </a:prstGeom>
          <a:noFill/>
        </p:spPr>
        <p:txBody>
          <a:bodyPr wrap="square" rtlCol="0">
            <a:spAutoFit/>
          </a:bodyPr>
          <a:lstStyle/>
          <a:p>
            <a:pPr lvl="0" algn="ctr"/>
            <a:r>
              <a:rPr lang="fr-CA" sz="2000" dirty="0" smtClean="0">
                <a:latin typeface="HELVETICA" pitchFamily="34" charset="0"/>
                <a:cs typeface="HELVETICA" pitchFamily="34" charset="0"/>
              </a:rPr>
              <a:t>fondationdrjulien.org</a:t>
            </a:r>
          </a:p>
          <a:p>
            <a:pPr lvl="0" algn="ctr"/>
            <a:endParaRPr lang="fr-CA" dirty="0" smtClean="0">
              <a:latin typeface="HELVETICA" pitchFamily="34" charset="0"/>
              <a:cs typeface="HELVETICA" pitchFamily="34" charset="0"/>
            </a:endParaRPr>
          </a:p>
          <a:p>
            <a:pPr lvl="0" algn="ctr"/>
            <a:r>
              <a:rPr lang="fr-CA" dirty="0" err="1" smtClean="0">
                <a:latin typeface="HELVETICA" panose="020B0604020202020204" pitchFamily="34" charset="0"/>
                <a:cs typeface="HELVETICA" panose="020B0604020202020204" pitchFamily="34" charset="0"/>
              </a:rPr>
              <a:t>knowledge</a:t>
            </a:r>
            <a:r>
              <a:rPr lang="fr-CA" dirty="0" smtClean="0">
                <a:latin typeface="HELVETICA" panose="020B0604020202020204" pitchFamily="34" charset="0"/>
                <a:cs typeface="HELVETICA" panose="020B0604020202020204" pitchFamily="34" charset="0"/>
              </a:rPr>
              <a:t> </a:t>
            </a:r>
            <a:r>
              <a:rPr lang="fr-CA" dirty="0" err="1">
                <a:latin typeface="HELVETICA" panose="020B0604020202020204" pitchFamily="34" charset="0"/>
                <a:cs typeface="HELVETICA" panose="020B0604020202020204" pitchFamily="34" charset="0"/>
              </a:rPr>
              <a:t>transfer</a:t>
            </a:r>
            <a:r>
              <a:rPr lang="fr-CA" dirty="0">
                <a:latin typeface="HELVETICA" panose="020B0604020202020204" pitchFamily="34" charset="0"/>
                <a:cs typeface="HELVETICA" panose="020B0604020202020204" pitchFamily="34" charset="0"/>
              </a:rPr>
              <a:t> </a:t>
            </a:r>
            <a:r>
              <a:rPr lang="fr-CA" dirty="0" smtClean="0">
                <a:latin typeface="HELVETICA" panose="020B0604020202020204" pitchFamily="34" charset="0"/>
                <a:cs typeface="HELVETICA" panose="020B0604020202020204" pitchFamily="34" charset="0"/>
              </a:rPr>
              <a:t>portal: http</a:t>
            </a:r>
            <a:r>
              <a:rPr lang="fr-CA" dirty="0">
                <a:latin typeface="HELVETICA" panose="020B0604020202020204" pitchFamily="34" charset="0"/>
                <a:cs typeface="HELVETICA" panose="020B0604020202020204" pitchFamily="34" charset="0"/>
              </a:rPr>
              <a:t>://pediatriesociale.fondationdrjulien.org/</a:t>
            </a:r>
          </a:p>
          <a:p>
            <a:endParaRPr lang="fr-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1"/>
            </p:custDataLst>
          </p:nvPr>
        </p:nvSpPr>
        <p:spPr>
          <a:xfrm>
            <a:off x="3326143" y="4823934"/>
            <a:ext cx="4111895" cy="579146"/>
          </a:xfrm>
        </p:spPr>
        <p:txBody>
          <a:bodyPr/>
          <a:lstStyle/>
          <a:p>
            <a:pPr>
              <a:tabLst>
                <a:tab pos="5984081" algn="r"/>
              </a:tabLst>
            </a:pPr>
            <a:r>
              <a:rPr lang="fr-CA" sz="2400" b="1" dirty="0">
                <a:solidFill>
                  <a:prstClr val="black">
                    <a:tint val="75000"/>
                  </a:prstClr>
                </a:solidFill>
              </a:rPr>
              <a:t>          </a:t>
            </a:r>
            <a:r>
              <a:rPr lang="fr-CA" sz="825" dirty="0">
                <a:solidFill>
                  <a:prstClr val="black">
                    <a:tint val="75000"/>
                  </a:prstClr>
                </a:solidFill>
              </a:rPr>
              <a:t>	</a:t>
            </a:r>
          </a:p>
        </p:txBody>
      </p:sp>
      <p:pic>
        <p:nvPicPr>
          <p:cNvPr id="8" name="Image 7" descr="FDJ_logofinal_CMYK.png"/>
          <p:cNvPicPr>
            <a:picLocks noChangeAspect="1"/>
          </p:cNvPicPr>
          <p:nvPr>
            <p:custDataLst>
              <p:tags r:id="rId2"/>
            </p:custDataLst>
          </p:nvPr>
        </p:nvPicPr>
        <p:blipFill>
          <a:blip r:embed="rId10" cstate="email"/>
          <a:stretch>
            <a:fillRect/>
          </a:stretch>
        </p:blipFill>
        <p:spPr>
          <a:xfrm>
            <a:off x="7110282" y="5265205"/>
            <a:ext cx="540228" cy="551054"/>
          </a:xfrm>
          <a:prstGeom prst="rect">
            <a:avLst/>
          </a:prstGeom>
        </p:spPr>
      </p:pic>
      <p:sp>
        <p:nvSpPr>
          <p:cNvPr id="9" name="ZoneTexte 8"/>
          <p:cNvSpPr txBox="1"/>
          <p:nvPr>
            <p:custDataLst>
              <p:tags r:id="rId3"/>
            </p:custDataLst>
          </p:nvPr>
        </p:nvSpPr>
        <p:spPr>
          <a:xfrm>
            <a:off x="1043608" y="1031582"/>
            <a:ext cx="6048672" cy="646331"/>
          </a:xfrm>
          <a:prstGeom prst="rect">
            <a:avLst/>
          </a:prstGeom>
          <a:noFill/>
        </p:spPr>
        <p:txBody>
          <a:bodyPr wrap="square" rtlCol="0">
            <a:spAutoFit/>
          </a:bodyPr>
          <a:lstStyle/>
          <a:p>
            <a:pPr algn="ctr"/>
            <a:r>
              <a:rPr lang="fr-CA" b="1" dirty="0" smtClean="0">
                <a:solidFill>
                  <a:srgbClr val="93117E"/>
                </a:solidFill>
                <a:latin typeface="Cooper Black" panose="0208090404030B020404" pitchFamily="18" charset="0"/>
              </a:rPr>
              <a:t> </a:t>
            </a:r>
            <a:r>
              <a:rPr lang="fr-CA" b="1" dirty="0">
                <a:solidFill>
                  <a:srgbClr val="93117E"/>
                </a:solidFill>
                <a:latin typeface="Cooper Black" panose="0208090404030B020404" pitchFamily="18" charset="0"/>
              </a:rPr>
              <a:t>TOXIC </a:t>
            </a:r>
            <a:r>
              <a:rPr lang="fr-CA" b="1" dirty="0" smtClean="0">
                <a:solidFill>
                  <a:srgbClr val="93117E"/>
                </a:solidFill>
                <a:latin typeface="Cooper Black" panose="0208090404030B020404" pitchFamily="18" charset="0"/>
              </a:rPr>
              <a:t>STRESS</a:t>
            </a:r>
          </a:p>
          <a:p>
            <a:pPr algn="ctr"/>
            <a:r>
              <a:rPr lang="fr-CA" b="1" dirty="0" smtClean="0">
                <a:solidFill>
                  <a:srgbClr val="93117E"/>
                </a:solidFill>
                <a:latin typeface="Cooper Black" panose="0208090404030B020404" pitchFamily="18" charset="0"/>
              </a:rPr>
              <a:t>That </a:t>
            </a:r>
            <a:r>
              <a:rPr lang="fr-CA" b="1" dirty="0" err="1" smtClean="0">
                <a:solidFill>
                  <a:srgbClr val="93117E"/>
                </a:solidFill>
                <a:latin typeface="Cooper Black" panose="0208090404030B020404" pitchFamily="18" charset="0"/>
              </a:rPr>
              <a:t>makes</a:t>
            </a:r>
            <a:r>
              <a:rPr lang="fr-CA" b="1" dirty="0" smtClean="0">
                <a:solidFill>
                  <a:srgbClr val="93117E"/>
                </a:solidFill>
                <a:latin typeface="Cooper Black" panose="0208090404030B020404" pitchFamily="18" charset="0"/>
              </a:rPr>
              <a:t> </a:t>
            </a:r>
            <a:r>
              <a:rPr lang="fr-CA" b="1" dirty="0" err="1" smtClean="0">
                <a:solidFill>
                  <a:srgbClr val="93117E"/>
                </a:solidFill>
                <a:latin typeface="Cooper Black" panose="0208090404030B020404" pitchFamily="18" charset="0"/>
              </a:rPr>
              <a:t>children</a:t>
            </a:r>
            <a:r>
              <a:rPr lang="fr-CA" b="1" dirty="0" smtClean="0">
                <a:solidFill>
                  <a:srgbClr val="93117E"/>
                </a:solidFill>
                <a:latin typeface="Cooper Black" panose="0208090404030B020404" pitchFamily="18" charset="0"/>
              </a:rPr>
              <a:t> </a:t>
            </a:r>
            <a:r>
              <a:rPr lang="fr-CA" b="1" dirty="0" err="1" smtClean="0">
                <a:solidFill>
                  <a:srgbClr val="93117E"/>
                </a:solidFill>
                <a:latin typeface="Cooper Black" panose="0208090404030B020404" pitchFamily="18" charset="0"/>
              </a:rPr>
              <a:t>falling</a:t>
            </a:r>
            <a:r>
              <a:rPr lang="fr-CA" b="1" dirty="0" smtClean="0">
                <a:solidFill>
                  <a:srgbClr val="93117E"/>
                </a:solidFill>
                <a:latin typeface="Cooper Black" panose="0208090404030B020404" pitchFamily="18" charset="0"/>
              </a:rPr>
              <a:t> </a:t>
            </a:r>
            <a:r>
              <a:rPr lang="fr-CA" b="1" dirty="0" err="1" smtClean="0">
                <a:solidFill>
                  <a:srgbClr val="93117E"/>
                </a:solidFill>
                <a:latin typeface="Cooper Black" panose="0208090404030B020404" pitchFamily="18" charset="0"/>
              </a:rPr>
              <a:t>into</a:t>
            </a:r>
            <a:r>
              <a:rPr lang="fr-CA" b="1" dirty="0" smtClean="0">
                <a:solidFill>
                  <a:srgbClr val="93117E"/>
                </a:solidFill>
                <a:latin typeface="Cooper Black" panose="0208090404030B020404" pitchFamily="18" charset="0"/>
              </a:rPr>
              <a:t> the </a:t>
            </a:r>
            <a:r>
              <a:rPr lang="fr-CA" b="1" dirty="0" err="1" smtClean="0">
                <a:solidFill>
                  <a:srgbClr val="93117E"/>
                </a:solidFill>
                <a:latin typeface="Cooper Black" panose="0208090404030B020404" pitchFamily="18" charset="0"/>
              </a:rPr>
              <a:t>craks</a:t>
            </a:r>
            <a:endParaRPr lang="fr-CA" b="1" dirty="0">
              <a:solidFill>
                <a:srgbClr val="93117E"/>
              </a:solidFill>
              <a:latin typeface="Cooper Black" panose="0208090404030B020404" pitchFamily="18" charset="0"/>
            </a:endParaRPr>
          </a:p>
        </p:txBody>
      </p:sp>
      <p:sp>
        <p:nvSpPr>
          <p:cNvPr id="10" name="Espace réservé du contenu 9"/>
          <p:cNvSpPr>
            <a:spLocks noGrp="1"/>
          </p:cNvSpPr>
          <p:nvPr>
            <p:ph idx="1"/>
            <p:custDataLst>
              <p:tags r:id="rId4"/>
            </p:custDataLst>
          </p:nvPr>
        </p:nvSpPr>
        <p:spPr>
          <a:xfrm>
            <a:off x="1043608" y="2521887"/>
            <a:ext cx="2826314" cy="3376471"/>
          </a:xfrm>
        </p:spPr>
        <p:txBody>
          <a:bodyPr>
            <a:normAutofit/>
          </a:bodyPr>
          <a:lstStyle/>
          <a:p>
            <a:pPr>
              <a:buClr>
                <a:srgbClr val="93117E"/>
              </a:buClr>
            </a:pPr>
            <a:r>
              <a:rPr lang="fr-CA" sz="1400" dirty="0">
                <a:latin typeface="Cooper Black" panose="0208090404030B020404" pitchFamily="18" charset="0"/>
              </a:rPr>
              <a:t>POWERLESS </a:t>
            </a:r>
            <a:r>
              <a:rPr lang="fr-CA" sz="1400" dirty="0" smtClean="0">
                <a:latin typeface="Cooper Black" panose="0208090404030B020404" pitchFamily="18" charset="0"/>
              </a:rPr>
              <a:t>FAMILIES</a:t>
            </a:r>
          </a:p>
          <a:p>
            <a:pPr>
              <a:buClr>
                <a:srgbClr val="93117E"/>
              </a:buClr>
            </a:pPr>
            <a:endParaRPr lang="fr-CA" sz="1400" dirty="0">
              <a:latin typeface="Cooper Black" panose="0208090404030B020404" pitchFamily="18" charset="0"/>
            </a:endParaRPr>
          </a:p>
          <a:p>
            <a:pPr>
              <a:buClr>
                <a:srgbClr val="93117E"/>
              </a:buClr>
            </a:pPr>
            <a:r>
              <a:rPr lang="fr-CA" sz="1400" dirty="0">
                <a:latin typeface="Cooper Black" panose="0208090404030B020404" pitchFamily="18" charset="0"/>
              </a:rPr>
              <a:t>DISENGAGED COMMUNITIES</a:t>
            </a:r>
          </a:p>
          <a:p>
            <a:pPr>
              <a:buClr>
                <a:srgbClr val="93117E"/>
              </a:buClr>
            </a:pPr>
            <a:endParaRPr lang="fr-CA" sz="1400" dirty="0">
              <a:latin typeface="Cooper Black" panose="0208090404030B020404" pitchFamily="18" charset="0"/>
            </a:endParaRPr>
          </a:p>
          <a:p>
            <a:pPr>
              <a:buClr>
                <a:srgbClr val="93117E"/>
              </a:buClr>
            </a:pPr>
            <a:r>
              <a:rPr lang="fr-CA" sz="1400" dirty="0">
                <a:latin typeface="Cooper Black" panose="0208090404030B020404" pitchFamily="18" charset="0"/>
              </a:rPr>
              <a:t>IMPOVERISHED SOCIETIES</a:t>
            </a:r>
          </a:p>
        </p:txBody>
      </p:sp>
      <p:sp>
        <p:nvSpPr>
          <p:cNvPr id="13" name="ZoneTexte 12"/>
          <p:cNvSpPr txBox="1"/>
          <p:nvPr>
            <p:custDataLst>
              <p:tags r:id="rId5"/>
            </p:custDataLst>
          </p:nvPr>
        </p:nvSpPr>
        <p:spPr>
          <a:xfrm>
            <a:off x="3977934" y="1916832"/>
            <a:ext cx="3618402" cy="3254737"/>
          </a:xfrm>
          <a:prstGeom prst="rect">
            <a:avLst/>
          </a:prstGeom>
          <a:noFill/>
        </p:spPr>
        <p:txBody>
          <a:bodyPr wrap="square" rtlCol="0">
            <a:spAutoFit/>
          </a:bodyPr>
          <a:lstStyle/>
          <a:p>
            <a:pPr>
              <a:buClr>
                <a:srgbClr val="93117E"/>
              </a:buClr>
              <a:buFont typeface="Arial" pitchFamily="34" charset="0"/>
              <a:buChar char="•"/>
            </a:pPr>
            <a:r>
              <a:rPr lang="fr-CA" sz="1200" dirty="0">
                <a:solidFill>
                  <a:prstClr val="black"/>
                </a:solidFill>
              </a:rPr>
              <a:t> </a:t>
            </a:r>
            <a:r>
              <a:rPr lang="fr-CA" sz="1200" dirty="0" err="1">
                <a:solidFill>
                  <a:prstClr val="black"/>
                </a:solidFill>
              </a:rPr>
              <a:t>Contaminated</a:t>
            </a:r>
            <a:r>
              <a:rPr lang="fr-CA" sz="1200" dirty="0">
                <a:solidFill>
                  <a:prstClr val="black"/>
                </a:solidFill>
              </a:rPr>
              <a:t> and </a:t>
            </a:r>
            <a:r>
              <a:rPr lang="fr-CA" sz="1200" dirty="0" err="1">
                <a:solidFill>
                  <a:prstClr val="black"/>
                </a:solidFill>
              </a:rPr>
              <a:t>unsafe</a:t>
            </a:r>
            <a:r>
              <a:rPr lang="fr-CA" sz="1200" dirty="0">
                <a:solidFill>
                  <a:prstClr val="black"/>
                </a:solidFill>
              </a:rPr>
              <a:t> </a:t>
            </a:r>
            <a:r>
              <a:rPr lang="fr-CA" sz="1200" dirty="0" err="1">
                <a:solidFill>
                  <a:prstClr val="black"/>
                </a:solidFill>
              </a:rPr>
              <a:t>housing</a:t>
            </a:r>
            <a:endParaRPr lang="fr-CA" sz="1200" dirty="0">
              <a:solidFill>
                <a:prstClr val="black"/>
              </a:solidFill>
            </a:endParaRPr>
          </a:p>
          <a:p>
            <a:pPr>
              <a:buClr>
                <a:srgbClr val="93117E"/>
              </a:buClr>
              <a:buFont typeface="Arial" pitchFamily="34" charset="0"/>
              <a:buChar char="•"/>
            </a:pPr>
            <a:r>
              <a:rPr lang="fr-CA" sz="1200" dirty="0">
                <a:solidFill>
                  <a:prstClr val="black"/>
                </a:solidFill>
              </a:rPr>
              <a:t> </a:t>
            </a:r>
            <a:r>
              <a:rPr lang="fr-CA" sz="1200" dirty="0" err="1">
                <a:solidFill>
                  <a:prstClr val="black"/>
                </a:solidFill>
              </a:rPr>
              <a:t>Disadvantaged</a:t>
            </a:r>
            <a:r>
              <a:rPr lang="fr-CA" sz="1200" dirty="0">
                <a:solidFill>
                  <a:prstClr val="black"/>
                </a:solidFill>
              </a:rPr>
              <a:t> </a:t>
            </a:r>
            <a:r>
              <a:rPr lang="fr-CA" sz="1200" dirty="0" err="1">
                <a:solidFill>
                  <a:prstClr val="black"/>
                </a:solidFill>
              </a:rPr>
              <a:t>environment</a:t>
            </a:r>
            <a:endParaRPr lang="fr-CA" sz="1200" dirty="0">
              <a:solidFill>
                <a:prstClr val="black"/>
              </a:solidFill>
            </a:endParaRPr>
          </a:p>
          <a:p>
            <a:pPr>
              <a:buClr>
                <a:srgbClr val="93117E"/>
              </a:buClr>
              <a:buFont typeface="Arial" pitchFamily="34" charset="0"/>
              <a:buChar char="•"/>
            </a:pPr>
            <a:r>
              <a:rPr lang="fr-CA" sz="1200" dirty="0">
                <a:solidFill>
                  <a:prstClr val="black"/>
                </a:solidFill>
              </a:rPr>
              <a:t> </a:t>
            </a:r>
            <a:r>
              <a:rPr lang="fr-CA" sz="1200" dirty="0" err="1">
                <a:solidFill>
                  <a:prstClr val="black"/>
                </a:solidFill>
              </a:rPr>
              <a:t>Lack</a:t>
            </a:r>
            <a:r>
              <a:rPr lang="fr-CA" sz="1200" dirty="0">
                <a:solidFill>
                  <a:prstClr val="black"/>
                </a:solidFill>
              </a:rPr>
              <a:t> of parental and </a:t>
            </a:r>
            <a:r>
              <a:rPr lang="fr-CA" sz="1200" dirty="0" err="1">
                <a:solidFill>
                  <a:prstClr val="black"/>
                </a:solidFill>
              </a:rPr>
              <a:t>societal</a:t>
            </a:r>
            <a:r>
              <a:rPr lang="fr-CA" sz="1200" dirty="0">
                <a:solidFill>
                  <a:prstClr val="black"/>
                </a:solidFill>
              </a:rPr>
              <a:t> stimulation</a:t>
            </a:r>
          </a:p>
          <a:p>
            <a:pPr>
              <a:buClr>
                <a:srgbClr val="93117E"/>
              </a:buClr>
              <a:buFont typeface="Arial" pitchFamily="34" charset="0"/>
              <a:buChar char="•"/>
            </a:pPr>
            <a:r>
              <a:rPr lang="fr-CA" sz="1200" dirty="0">
                <a:solidFill>
                  <a:prstClr val="black"/>
                </a:solidFill>
              </a:rPr>
              <a:t> Malnutrition (</a:t>
            </a:r>
            <a:r>
              <a:rPr lang="fr-CA" sz="1200" dirty="0" err="1">
                <a:solidFill>
                  <a:prstClr val="black"/>
                </a:solidFill>
              </a:rPr>
              <a:t>fast</a:t>
            </a:r>
            <a:r>
              <a:rPr lang="fr-CA" sz="1200" dirty="0">
                <a:solidFill>
                  <a:prstClr val="black"/>
                </a:solidFill>
              </a:rPr>
              <a:t> </a:t>
            </a:r>
            <a:r>
              <a:rPr lang="fr-CA" sz="1200" dirty="0" err="1">
                <a:solidFill>
                  <a:prstClr val="black"/>
                </a:solidFill>
              </a:rPr>
              <a:t>food</a:t>
            </a:r>
            <a:r>
              <a:rPr lang="fr-CA" sz="1200" dirty="0">
                <a:solidFill>
                  <a:prstClr val="black"/>
                </a:solidFill>
              </a:rPr>
              <a:t>)</a:t>
            </a:r>
          </a:p>
          <a:p>
            <a:pPr>
              <a:buClr>
                <a:srgbClr val="93117E"/>
              </a:buClr>
              <a:buFont typeface="Arial" pitchFamily="34" charset="0"/>
              <a:buChar char="•"/>
            </a:pPr>
            <a:r>
              <a:rPr lang="fr-CA" sz="1200" dirty="0">
                <a:solidFill>
                  <a:prstClr val="black"/>
                </a:solidFill>
              </a:rPr>
              <a:t> </a:t>
            </a:r>
            <a:r>
              <a:rPr lang="fr-CA" sz="1200" dirty="0" err="1">
                <a:solidFill>
                  <a:prstClr val="black"/>
                </a:solidFill>
              </a:rPr>
              <a:t>Lack</a:t>
            </a:r>
            <a:r>
              <a:rPr lang="fr-CA" sz="1200" dirty="0">
                <a:solidFill>
                  <a:prstClr val="black"/>
                </a:solidFill>
              </a:rPr>
              <a:t> of </a:t>
            </a:r>
            <a:r>
              <a:rPr lang="fr-CA" sz="1200" dirty="0" err="1">
                <a:solidFill>
                  <a:prstClr val="black"/>
                </a:solidFill>
              </a:rPr>
              <a:t>identity</a:t>
            </a:r>
            <a:r>
              <a:rPr lang="fr-CA" sz="1200" dirty="0">
                <a:solidFill>
                  <a:prstClr val="black"/>
                </a:solidFill>
              </a:rPr>
              <a:t>, </a:t>
            </a:r>
            <a:r>
              <a:rPr lang="fr-CA" sz="1200" dirty="0" err="1">
                <a:solidFill>
                  <a:prstClr val="black"/>
                </a:solidFill>
              </a:rPr>
              <a:t>reference</a:t>
            </a:r>
            <a:r>
              <a:rPr lang="fr-CA" sz="1200" dirty="0">
                <a:solidFill>
                  <a:prstClr val="black"/>
                </a:solidFill>
              </a:rPr>
              <a:t> and parental guidance</a:t>
            </a:r>
          </a:p>
          <a:p>
            <a:pPr>
              <a:buClr>
                <a:srgbClr val="93117E"/>
              </a:buClr>
              <a:buFont typeface="Arial" pitchFamily="34" charset="0"/>
              <a:buChar char="•"/>
            </a:pPr>
            <a:r>
              <a:rPr lang="fr-CA" sz="1200" dirty="0">
                <a:solidFill>
                  <a:prstClr val="black"/>
                </a:solidFill>
              </a:rPr>
              <a:t> </a:t>
            </a:r>
            <a:r>
              <a:rPr lang="fr-CA" sz="1200" dirty="0" err="1">
                <a:solidFill>
                  <a:prstClr val="black"/>
                </a:solidFill>
              </a:rPr>
              <a:t>Poor</a:t>
            </a:r>
            <a:r>
              <a:rPr lang="fr-CA" sz="1200" dirty="0">
                <a:solidFill>
                  <a:prstClr val="black"/>
                </a:solidFill>
              </a:rPr>
              <a:t> </a:t>
            </a:r>
            <a:r>
              <a:rPr lang="fr-CA" sz="1200" dirty="0" err="1">
                <a:solidFill>
                  <a:prstClr val="black"/>
                </a:solidFill>
              </a:rPr>
              <a:t>attachment</a:t>
            </a:r>
            <a:endParaRPr lang="fr-CA" sz="1200" dirty="0">
              <a:solidFill>
                <a:prstClr val="black"/>
              </a:solidFill>
            </a:endParaRPr>
          </a:p>
          <a:p>
            <a:pPr>
              <a:buClr>
                <a:srgbClr val="93117E"/>
              </a:buClr>
              <a:buFont typeface="Arial" pitchFamily="34" charset="0"/>
              <a:buChar char="•"/>
            </a:pPr>
            <a:r>
              <a:rPr lang="fr-CA" sz="1200" dirty="0">
                <a:solidFill>
                  <a:prstClr val="black"/>
                </a:solidFill>
              </a:rPr>
              <a:t> Cultural breakdown and </a:t>
            </a:r>
            <a:r>
              <a:rPr lang="fr-CA" sz="1200" dirty="0" err="1">
                <a:solidFill>
                  <a:prstClr val="black"/>
                </a:solidFill>
              </a:rPr>
              <a:t>lack</a:t>
            </a:r>
            <a:r>
              <a:rPr lang="fr-CA" sz="1200" dirty="0">
                <a:solidFill>
                  <a:prstClr val="black"/>
                </a:solidFill>
              </a:rPr>
              <a:t> of a protective </a:t>
            </a:r>
            <a:r>
              <a:rPr lang="fr-CA" sz="1200" dirty="0" err="1">
                <a:solidFill>
                  <a:prstClr val="black"/>
                </a:solidFill>
              </a:rPr>
              <a:t>circle</a:t>
            </a:r>
            <a:endParaRPr lang="fr-CA" sz="1200" dirty="0">
              <a:solidFill>
                <a:prstClr val="black"/>
              </a:solidFill>
            </a:endParaRPr>
          </a:p>
          <a:p>
            <a:pPr>
              <a:buClr>
                <a:srgbClr val="93117E"/>
              </a:buClr>
              <a:buFont typeface="Arial" pitchFamily="34" charset="0"/>
              <a:buChar char="•"/>
            </a:pPr>
            <a:r>
              <a:rPr lang="fr-CA" sz="1200" dirty="0">
                <a:solidFill>
                  <a:prstClr val="black"/>
                </a:solidFill>
              </a:rPr>
              <a:t> Violence</a:t>
            </a:r>
          </a:p>
          <a:p>
            <a:pPr>
              <a:buClr>
                <a:srgbClr val="93117E"/>
              </a:buClr>
              <a:buFont typeface="Arial" pitchFamily="34" charset="0"/>
              <a:buChar char="•"/>
            </a:pPr>
            <a:r>
              <a:rPr lang="fr-CA" sz="1200" dirty="0">
                <a:solidFill>
                  <a:prstClr val="black"/>
                </a:solidFill>
              </a:rPr>
              <a:t> Social Exclusion</a:t>
            </a:r>
          </a:p>
          <a:p>
            <a:pPr>
              <a:buClr>
                <a:srgbClr val="93117E"/>
              </a:buClr>
              <a:buFont typeface="Arial" pitchFamily="34" charset="0"/>
              <a:buChar char="•"/>
            </a:pPr>
            <a:r>
              <a:rPr lang="fr-CA" sz="1200" dirty="0">
                <a:solidFill>
                  <a:prstClr val="black"/>
                </a:solidFill>
              </a:rPr>
              <a:t> No </a:t>
            </a:r>
            <a:r>
              <a:rPr lang="fr-CA" sz="1200" dirty="0" err="1">
                <a:solidFill>
                  <a:prstClr val="black"/>
                </a:solidFill>
              </a:rPr>
              <a:t>citizenship</a:t>
            </a:r>
            <a:endParaRPr lang="fr-CA" sz="1200" dirty="0">
              <a:solidFill>
                <a:prstClr val="black"/>
              </a:solidFill>
            </a:endParaRPr>
          </a:p>
          <a:p>
            <a:pPr>
              <a:buClr>
                <a:srgbClr val="93117E"/>
              </a:buClr>
              <a:buFont typeface="Arial" pitchFamily="34" charset="0"/>
              <a:buChar char="•"/>
            </a:pPr>
            <a:r>
              <a:rPr lang="fr-CA" sz="1200" dirty="0">
                <a:solidFill>
                  <a:prstClr val="black"/>
                </a:solidFill>
              </a:rPr>
              <a:t> Financial </a:t>
            </a:r>
            <a:r>
              <a:rPr lang="fr-CA" sz="1200" dirty="0" err="1">
                <a:solidFill>
                  <a:prstClr val="black"/>
                </a:solidFill>
              </a:rPr>
              <a:t>insecurity</a:t>
            </a:r>
            <a:endParaRPr lang="fr-CA" sz="1200" dirty="0">
              <a:solidFill>
                <a:prstClr val="black"/>
              </a:solidFill>
            </a:endParaRPr>
          </a:p>
          <a:p>
            <a:pPr>
              <a:buClr>
                <a:srgbClr val="93117E"/>
              </a:buClr>
              <a:buFont typeface="Arial" pitchFamily="34" charset="0"/>
              <a:buChar char="•"/>
            </a:pPr>
            <a:r>
              <a:rPr lang="fr-CA" sz="1200" dirty="0">
                <a:solidFill>
                  <a:prstClr val="black"/>
                </a:solidFill>
              </a:rPr>
              <a:t> </a:t>
            </a:r>
            <a:r>
              <a:rPr lang="fr-CA" sz="1200" dirty="0" err="1">
                <a:solidFill>
                  <a:prstClr val="black"/>
                </a:solidFill>
              </a:rPr>
              <a:t>Inadequate</a:t>
            </a:r>
            <a:r>
              <a:rPr lang="fr-CA" sz="1200" dirty="0">
                <a:solidFill>
                  <a:prstClr val="black"/>
                </a:solidFill>
              </a:rPr>
              <a:t> </a:t>
            </a:r>
            <a:r>
              <a:rPr lang="fr-CA" sz="1200" dirty="0" err="1">
                <a:solidFill>
                  <a:prstClr val="black"/>
                </a:solidFill>
              </a:rPr>
              <a:t>school</a:t>
            </a:r>
            <a:r>
              <a:rPr lang="fr-CA" sz="1200" dirty="0">
                <a:solidFill>
                  <a:prstClr val="black"/>
                </a:solidFill>
              </a:rPr>
              <a:t> ressources</a:t>
            </a:r>
          </a:p>
          <a:p>
            <a:pPr>
              <a:buClr>
                <a:srgbClr val="93117E"/>
              </a:buClr>
              <a:buFont typeface="Arial" pitchFamily="34" charset="0"/>
              <a:buChar char="•"/>
            </a:pPr>
            <a:r>
              <a:rPr lang="fr-CA" sz="1200" dirty="0">
                <a:solidFill>
                  <a:prstClr val="black"/>
                </a:solidFill>
              </a:rPr>
              <a:t> </a:t>
            </a:r>
            <a:r>
              <a:rPr lang="fr-CA" sz="1200" dirty="0" err="1">
                <a:solidFill>
                  <a:prstClr val="black"/>
                </a:solidFill>
              </a:rPr>
              <a:t>wrong</a:t>
            </a:r>
            <a:r>
              <a:rPr lang="fr-CA" sz="1200" dirty="0">
                <a:solidFill>
                  <a:prstClr val="black"/>
                </a:solidFill>
              </a:rPr>
              <a:t> </a:t>
            </a:r>
            <a:r>
              <a:rPr lang="fr-CA" sz="1200" dirty="0" err="1">
                <a:solidFill>
                  <a:prstClr val="black"/>
                </a:solidFill>
              </a:rPr>
              <a:t>diagnosis</a:t>
            </a:r>
            <a:endParaRPr lang="fr-CA" sz="1200" dirty="0">
              <a:solidFill>
                <a:prstClr val="black"/>
              </a:solidFill>
            </a:endParaRPr>
          </a:p>
          <a:p>
            <a:pPr>
              <a:buClr>
                <a:srgbClr val="93117E"/>
              </a:buClr>
              <a:buFont typeface="Arial" pitchFamily="34" charset="0"/>
              <a:buChar char="•"/>
            </a:pPr>
            <a:r>
              <a:rPr lang="fr-CA" sz="1200" dirty="0">
                <a:solidFill>
                  <a:prstClr val="black"/>
                </a:solidFill>
              </a:rPr>
              <a:t> No </a:t>
            </a:r>
            <a:r>
              <a:rPr lang="fr-CA" sz="1200" dirty="0" err="1">
                <a:solidFill>
                  <a:prstClr val="black"/>
                </a:solidFill>
              </a:rPr>
              <a:t>resiliency</a:t>
            </a:r>
            <a:endParaRPr lang="fr-CA" sz="1200" dirty="0">
              <a:solidFill>
                <a:prstClr val="black"/>
              </a:solidFill>
            </a:endParaRPr>
          </a:p>
          <a:p>
            <a:pPr>
              <a:buClr>
                <a:srgbClr val="93117E"/>
              </a:buClr>
              <a:buFont typeface="Arial" pitchFamily="34" charset="0"/>
              <a:buChar char="•"/>
            </a:pPr>
            <a:r>
              <a:rPr lang="fr-CA" sz="1200" dirty="0">
                <a:solidFill>
                  <a:prstClr val="black"/>
                </a:solidFill>
              </a:rPr>
              <a:t> </a:t>
            </a:r>
            <a:r>
              <a:rPr lang="fr-CA" sz="1200" dirty="0" err="1">
                <a:solidFill>
                  <a:prstClr val="black"/>
                </a:solidFill>
              </a:rPr>
              <a:t>Failures</a:t>
            </a:r>
            <a:r>
              <a:rPr lang="fr-CA" sz="1200" dirty="0">
                <a:solidFill>
                  <a:prstClr val="black"/>
                </a:solidFill>
              </a:rPr>
              <a:t> and exclusions</a:t>
            </a:r>
          </a:p>
          <a:p>
            <a:pPr>
              <a:buClr>
                <a:srgbClr val="93117E"/>
              </a:buClr>
              <a:buFont typeface="Arial" pitchFamily="34" charset="0"/>
              <a:buChar char="•"/>
            </a:pPr>
            <a:r>
              <a:rPr lang="fr-CA" sz="1200" dirty="0">
                <a:solidFill>
                  <a:prstClr val="black"/>
                </a:solidFill>
              </a:rPr>
              <a:t> </a:t>
            </a:r>
            <a:r>
              <a:rPr lang="fr-CA" sz="1200" dirty="0" err="1">
                <a:solidFill>
                  <a:prstClr val="black"/>
                </a:solidFill>
              </a:rPr>
              <a:t>Unmet</a:t>
            </a:r>
            <a:r>
              <a:rPr lang="fr-CA" sz="1200" dirty="0">
                <a:solidFill>
                  <a:prstClr val="black"/>
                </a:solidFill>
              </a:rPr>
              <a:t> </a:t>
            </a:r>
            <a:r>
              <a:rPr lang="fr-CA" sz="1200" dirty="0" err="1">
                <a:solidFill>
                  <a:prstClr val="black"/>
                </a:solidFill>
              </a:rPr>
              <a:t>fundamental</a:t>
            </a:r>
            <a:r>
              <a:rPr lang="fr-CA" sz="1200" dirty="0">
                <a:solidFill>
                  <a:prstClr val="black"/>
                </a:solidFill>
              </a:rPr>
              <a:t> </a:t>
            </a:r>
            <a:r>
              <a:rPr lang="fr-CA" sz="1200" dirty="0" err="1">
                <a:solidFill>
                  <a:prstClr val="black"/>
                </a:solidFill>
              </a:rPr>
              <a:t>needs</a:t>
            </a:r>
            <a:r>
              <a:rPr lang="fr-CA" sz="1200" dirty="0">
                <a:solidFill>
                  <a:prstClr val="black"/>
                </a:solidFill>
              </a:rPr>
              <a:t> ans </a:t>
            </a:r>
            <a:r>
              <a:rPr lang="fr-CA" sz="1200" dirty="0" err="1">
                <a:solidFill>
                  <a:prstClr val="black"/>
                </a:solidFill>
              </a:rPr>
              <a:t>rights</a:t>
            </a:r>
            <a:endParaRPr lang="fr-CA" sz="1200" dirty="0">
              <a:solidFill>
                <a:prstClr val="black"/>
              </a:solidFill>
            </a:endParaRPr>
          </a:p>
          <a:p>
            <a:pPr>
              <a:buFont typeface="Arial" pitchFamily="34" charset="0"/>
              <a:buChar char="•"/>
            </a:pPr>
            <a:endParaRPr lang="fr-CA" sz="1350" dirty="0">
              <a:solidFill>
                <a:prstClr val="black"/>
              </a:solidFill>
            </a:endParaRPr>
          </a:p>
        </p:txBody>
      </p:sp>
      <p:cxnSp>
        <p:nvCxnSpPr>
          <p:cNvPr id="15" name="Connecteur droit avec flèche 14"/>
          <p:cNvCxnSpPr/>
          <p:nvPr>
            <p:custDataLst>
              <p:tags r:id="rId6"/>
            </p:custDataLst>
          </p:nvPr>
        </p:nvCxnSpPr>
        <p:spPr>
          <a:xfrm>
            <a:off x="7326306" y="1916833"/>
            <a:ext cx="0" cy="2985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Connecteur droit 17"/>
          <p:cNvCxnSpPr/>
          <p:nvPr>
            <p:custDataLst>
              <p:tags r:id="rId7"/>
            </p:custDataLst>
          </p:nvPr>
        </p:nvCxnSpPr>
        <p:spPr>
          <a:xfrm>
            <a:off x="3869922" y="1916832"/>
            <a:ext cx="0" cy="2970330"/>
          </a:xfrm>
          <a:prstGeom prst="line">
            <a:avLst/>
          </a:prstGeom>
          <a:ln/>
        </p:spPr>
        <p:style>
          <a:lnRef idx="3">
            <a:schemeClr val="dk1"/>
          </a:lnRef>
          <a:fillRef idx="0">
            <a:schemeClr val="dk1"/>
          </a:fillRef>
          <a:effectRef idx="2">
            <a:schemeClr val="dk1"/>
          </a:effectRef>
          <a:fontRef idx="minor">
            <a:schemeClr val="tx1"/>
          </a:fontRef>
        </p:style>
      </p:cxnSp>
      <p:sp>
        <p:nvSpPr>
          <p:cNvPr id="11" name="Espace réservé du pied de page 8"/>
          <p:cNvSpPr txBox="1">
            <a:spLocks/>
          </p:cNvSpPr>
          <p:nvPr>
            <p:custDataLst>
              <p:tags r:id="rId8"/>
            </p:custDataLst>
          </p:nvPr>
        </p:nvSpPr>
        <p:spPr>
          <a:xfrm>
            <a:off x="1655676" y="5624514"/>
            <a:ext cx="3726414" cy="273844"/>
          </a:xfrm>
          <a:prstGeom prst="rect">
            <a:avLst/>
          </a:prstGeom>
        </p:spPr>
        <p:txBody>
          <a:bodyPr vert="horz" lIns="68580" tIns="34290" rIns="68580" bIns="3429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825">
                <a:solidFill>
                  <a:prstClr val="black">
                    <a:tint val="75000"/>
                  </a:prstClr>
                </a:solidFill>
                <a:latin typeface="HELVETICA" pitchFamily="34" charset="0"/>
                <a:cs typeface="HELVETICA" pitchFamily="34" charset="0"/>
              </a:rPr>
              <a:t>© All rights reserved, Fondation Dr Julien 2016</a:t>
            </a:r>
            <a:endParaRPr lang="fr-CA" sz="825" dirty="0">
              <a:solidFill>
                <a:prstClr val="black">
                  <a:tint val="75000"/>
                </a:prstClr>
              </a:solidFill>
              <a:latin typeface="HELVETICA" pitchFamily="34" charset="0"/>
              <a:cs typeface="HELVETICA" pitchFamily="34" charset="0"/>
            </a:endParaRPr>
          </a:p>
        </p:txBody>
      </p:sp>
    </p:spTree>
    <p:extLst>
      <p:ext uri="{BB962C8B-B14F-4D97-AF65-F5344CB8AC3E}">
        <p14:creationId xmlns:p14="http://schemas.microsoft.com/office/powerpoint/2010/main" val="1146438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err="1" smtClean="0"/>
              <a:t>Polytraumatic</a:t>
            </a:r>
            <a:r>
              <a:rPr lang="fr-FR" b="1" i="1" dirty="0" smtClean="0"/>
              <a:t> </a:t>
            </a:r>
            <a:r>
              <a:rPr lang="fr-FR" b="1" i="1" dirty="0" err="1" smtClean="0"/>
              <a:t>experiences</a:t>
            </a:r>
            <a:endParaRPr lang="fr-FR" b="1" i="1" dirty="0"/>
          </a:p>
        </p:txBody>
      </p:sp>
      <p:sp>
        <p:nvSpPr>
          <p:cNvPr id="3" name="Espace réservé du contenu 2"/>
          <p:cNvSpPr>
            <a:spLocks noGrp="1"/>
          </p:cNvSpPr>
          <p:nvPr>
            <p:ph idx="1"/>
          </p:nvPr>
        </p:nvSpPr>
        <p:spPr>
          <a:xfrm>
            <a:off x="628650" y="1844824"/>
            <a:ext cx="7886700" cy="4351338"/>
          </a:xfrm>
        </p:spPr>
        <p:txBody>
          <a:bodyPr>
            <a:normAutofit/>
          </a:bodyPr>
          <a:lstStyle/>
          <a:p>
            <a:r>
              <a:rPr lang="fr-FR" sz="2400" b="1" dirty="0" smtClean="0"/>
              <a:t>The </a:t>
            </a:r>
            <a:r>
              <a:rPr lang="fr-FR" sz="2400" b="1" dirty="0" err="1" smtClean="0"/>
              <a:t>child</a:t>
            </a:r>
            <a:r>
              <a:rPr lang="fr-FR" sz="2400" b="1" dirty="0" smtClean="0"/>
              <a:t> </a:t>
            </a:r>
            <a:r>
              <a:rPr lang="fr-FR" sz="2400" b="1" dirty="0" err="1" smtClean="0"/>
              <a:t>experiencing</a:t>
            </a:r>
            <a:r>
              <a:rPr lang="fr-FR" sz="2400" b="1" dirty="0" smtClean="0"/>
              <a:t> multiple </a:t>
            </a:r>
            <a:r>
              <a:rPr lang="fr-FR" sz="2400" b="1" dirty="0" err="1" smtClean="0"/>
              <a:t>negative</a:t>
            </a:r>
            <a:r>
              <a:rPr lang="fr-FR" sz="2400" b="1" dirty="0" smtClean="0"/>
              <a:t> </a:t>
            </a:r>
            <a:r>
              <a:rPr lang="fr-FR" sz="2400" b="1" dirty="0" err="1" smtClean="0"/>
              <a:t>events</a:t>
            </a:r>
            <a:r>
              <a:rPr lang="fr-FR" sz="2400" b="1" dirty="0" smtClean="0"/>
              <a:t> </a:t>
            </a:r>
            <a:r>
              <a:rPr lang="fr-FR" sz="2400" b="1" dirty="0" err="1" smtClean="0"/>
              <a:t>along</a:t>
            </a:r>
            <a:r>
              <a:rPr lang="fr-FR" sz="2400" b="1" dirty="0" smtClean="0"/>
              <a:t> </a:t>
            </a:r>
            <a:r>
              <a:rPr lang="fr-FR" sz="2400" b="1" dirty="0" err="1" smtClean="0"/>
              <a:t>its</a:t>
            </a:r>
            <a:r>
              <a:rPr lang="fr-FR" sz="2400" b="1" dirty="0" smtClean="0"/>
              <a:t> </a:t>
            </a:r>
            <a:r>
              <a:rPr lang="fr-FR" sz="2400" b="1" dirty="0" err="1" smtClean="0"/>
              <a:t>developmental</a:t>
            </a:r>
            <a:r>
              <a:rPr lang="fr-FR" sz="2400" b="1" dirty="0" smtClean="0"/>
              <a:t> </a:t>
            </a:r>
            <a:r>
              <a:rPr lang="fr-FR" sz="2400" b="1" dirty="0" err="1" smtClean="0"/>
              <a:t>pathway</a:t>
            </a:r>
            <a:r>
              <a:rPr lang="fr-FR" sz="2400" b="1" dirty="0" smtClean="0"/>
              <a:t> </a:t>
            </a:r>
            <a:r>
              <a:rPr lang="fr-FR" sz="2400" b="1" dirty="0" err="1" smtClean="0"/>
              <a:t>will</a:t>
            </a:r>
            <a:r>
              <a:rPr lang="fr-FR" sz="2400" b="1" dirty="0" smtClean="0"/>
              <a:t> </a:t>
            </a:r>
            <a:r>
              <a:rPr lang="fr-FR" sz="2400" b="1" dirty="0" err="1" smtClean="0"/>
              <a:t>suffer</a:t>
            </a:r>
            <a:r>
              <a:rPr lang="fr-FR" sz="2400" b="1" dirty="0" smtClean="0"/>
              <a:t> in </a:t>
            </a:r>
            <a:r>
              <a:rPr lang="fr-FR" sz="2400" b="1" dirty="0" err="1" smtClean="0"/>
              <a:t>different</a:t>
            </a:r>
            <a:r>
              <a:rPr lang="fr-FR" sz="2400" b="1" dirty="0" smtClean="0"/>
              <a:t> </a:t>
            </a:r>
            <a:r>
              <a:rPr lang="fr-FR" sz="2400" b="1" dirty="0" err="1" smtClean="0"/>
              <a:t>ways</a:t>
            </a:r>
            <a:r>
              <a:rPr lang="fr-FR" sz="2400" b="1" dirty="0" smtClean="0"/>
              <a:t>:</a:t>
            </a:r>
          </a:p>
          <a:p>
            <a:endParaRPr lang="fr-FR" sz="2400" dirty="0" smtClean="0"/>
          </a:p>
          <a:p>
            <a:r>
              <a:rPr lang="fr-FR" sz="2400" dirty="0" smtClean="0"/>
              <a:t>an </a:t>
            </a:r>
            <a:r>
              <a:rPr lang="fr-FR" sz="2400" dirty="0" err="1" smtClean="0"/>
              <a:t>uncontroled</a:t>
            </a:r>
            <a:r>
              <a:rPr lang="fr-FR" sz="2400" dirty="0" smtClean="0"/>
              <a:t> </a:t>
            </a:r>
            <a:r>
              <a:rPr lang="fr-FR" sz="2400" dirty="0" err="1" smtClean="0"/>
              <a:t>effect</a:t>
            </a:r>
            <a:r>
              <a:rPr lang="fr-FR" sz="2400" dirty="0" smtClean="0"/>
              <a:t> on </a:t>
            </a:r>
            <a:r>
              <a:rPr lang="fr-FR" sz="2400" dirty="0" err="1" smtClean="0"/>
              <a:t>brain</a:t>
            </a:r>
            <a:r>
              <a:rPr lang="fr-FR" sz="2400" dirty="0" smtClean="0"/>
              <a:t> </a:t>
            </a:r>
            <a:r>
              <a:rPr lang="fr-FR" sz="2400" dirty="0" err="1" smtClean="0"/>
              <a:t>developement</a:t>
            </a:r>
            <a:r>
              <a:rPr lang="fr-FR" sz="2400" dirty="0" smtClean="0"/>
              <a:t> and </a:t>
            </a:r>
            <a:r>
              <a:rPr lang="fr-FR" sz="2400" dirty="0" err="1" smtClean="0"/>
              <a:t>brain</a:t>
            </a:r>
            <a:r>
              <a:rPr lang="fr-FR" sz="2400" dirty="0" smtClean="0"/>
              <a:t> control</a:t>
            </a:r>
          </a:p>
          <a:p>
            <a:r>
              <a:rPr lang="fr-FR" sz="2400" dirty="0" smtClean="0"/>
              <a:t>Brain structural changes and </a:t>
            </a:r>
            <a:r>
              <a:rPr lang="fr-FR" sz="2400" dirty="0" err="1" smtClean="0"/>
              <a:t>epigenetic</a:t>
            </a:r>
            <a:r>
              <a:rPr lang="fr-FR" sz="2400" dirty="0" smtClean="0"/>
              <a:t> modification </a:t>
            </a:r>
            <a:r>
              <a:rPr lang="fr-FR" sz="2400" dirty="0" err="1" smtClean="0"/>
              <a:t>that</a:t>
            </a:r>
            <a:r>
              <a:rPr lang="fr-FR" sz="2400" dirty="0" smtClean="0"/>
              <a:t> leads to </a:t>
            </a:r>
            <a:r>
              <a:rPr lang="fr-FR" sz="2400" dirty="0" err="1" smtClean="0"/>
              <a:t>altered</a:t>
            </a:r>
            <a:r>
              <a:rPr lang="fr-FR" sz="2400" dirty="0" smtClean="0"/>
              <a:t> cognitive and </a:t>
            </a:r>
            <a:r>
              <a:rPr lang="fr-FR" sz="2400" dirty="0" err="1" smtClean="0"/>
              <a:t>emotional</a:t>
            </a:r>
            <a:r>
              <a:rPr lang="fr-FR" sz="2400" dirty="0" smtClean="0"/>
              <a:t> </a:t>
            </a:r>
            <a:r>
              <a:rPr lang="fr-FR" sz="2400" dirty="0" err="1" smtClean="0"/>
              <a:t>development</a:t>
            </a:r>
            <a:endParaRPr lang="fr-FR" sz="2400" dirty="0" smtClean="0"/>
          </a:p>
          <a:p>
            <a:r>
              <a:rPr lang="fr-FR" sz="2400" dirty="0" smtClean="0"/>
              <a:t>Major impacts on </a:t>
            </a:r>
            <a:r>
              <a:rPr lang="fr-FR" sz="2400" dirty="0" err="1" smtClean="0"/>
              <a:t>developement</a:t>
            </a:r>
            <a:r>
              <a:rPr lang="fr-FR" sz="2400" dirty="0" smtClean="0"/>
              <a:t>, </a:t>
            </a:r>
            <a:r>
              <a:rPr lang="fr-FR" sz="2400" dirty="0" err="1" smtClean="0"/>
              <a:t>behaviour</a:t>
            </a:r>
            <a:r>
              <a:rPr lang="fr-FR" sz="2400" dirty="0" smtClean="0"/>
              <a:t>, </a:t>
            </a:r>
            <a:r>
              <a:rPr lang="fr-FR" sz="2400" dirty="0" err="1" smtClean="0"/>
              <a:t>learning</a:t>
            </a:r>
            <a:r>
              <a:rPr lang="fr-FR" sz="2400" dirty="0" smtClean="0"/>
              <a:t>, adaptation</a:t>
            </a:r>
          </a:p>
          <a:p>
            <a:r>
              <a:rPr lang="fr-FR" sz="2400" dirty="0" smtClean="0"/>
              <a:t>An </a:t>
            </a:r>
            <a:r>
              <a:rPr lang="fr-FR" sz="2400" dirty="0" err="1" smtClean="0"/>
              <a:t>arising</a:t>
            </a:r>
            <a:r>
              <a:rPr lang="fr-FR" sz="2400" dirty="0" smtClean="0"/>
              <a:t> </a:t>
            </a:r>
            <a:r>
              <a:rPr lang="fr-FR" sz="2400" dirty="0" err="1" smtClean="0"/>
              <a:t>specific</a:t>
            </a:r>
            <a:r>
              <a:rPr lang="fr-FR" sz="2400" dirty="0" smtClean="0"/>
              <a:t> </a:t>
            </a:r>
            <a:r>
              <a:rPr lang="fr-FR" sz="2400" dirty="0" err="1" smtClean="0"/>
              <a:t>toxic</a:t>
            </a:r>
            <a:r>
              <a:rPr lang="fr-FR" sz="2400" dirty="0" smtClean="0"/>
              <a:t> </a:t>
            </a:r>
            <a:r>
              <a:rPr lang="fr-FR" sz="2400" dirty="0" err="1" smtClean="0"/>
              <a:t>effect</a:t>
            </a:r>
            <a:r>
              <a:rPr lang="fr-FR" sz="2400" dirty="0" smtClean="0"/>
              <a:t> </a:t>
            </a:r>
            <a:r>
              <a:rPr lang="fr-FR" sz="2400" dirty="0" err="1" smtClean="0"/>
              <a:t>named</a:t>
            </a:r>
            <a:endParaRPr lang="fr-FR" sz="2400" dirty="0" smtClean="0"/>
          </a:p>
          <a:p>
            <a:r>
              <a:rPr lang="fr-FR" sz="2400" dirty="0" smtClean="0"/>
              <a:t>and </a:t>
            </a:r>
            <a:r>
              <a:rPr lang="fr-FR" sz="2400" dirty="0" err="1" smtClean="0"/>
              <a:t>subsequent</a:t>
            </a:r>
            <a:r>
              <a:rPr lang="fr-FR" sz="2400" dirty="0" smtClean="0"/>
              <a:t> possible mental </a:t>
            </a:r>
            <a:r>
              <a:rPr lang="fr-FR" sz="2400" dirty="0" err="1" smtClean="0"/>
              <a:t>deterioration</a:t>
            </a:r>
            <a:endParaRPr lang="fr-FR" b="1" i="1" dirty="0"/>
          </a:p>
        </p:txBody>
      </p:sp>
      <p:pic>
        <p:nvPicPr>
          <p:cNvPr id="4" name="Image 3"/>
          <p:cNvPicPr>
            <a:picLocks noChangeAspect="1"/>
          </p:cNvPicPr>
          <p:nvPr/>
        </p:nvPicPr>
        <p:blipFill>
          <a:blip r:embed="rId2"/>
          <a:stretch>
            <a:fillRect/>
          </a:stretch>
        </p:blipFill>
        <p:spPr>
          <a:xfrm>
            <a:off x="5364088" y="5092233"/>
            <a:ext cx="2160240" cy="929055"/>
          </a:xfrm>
          <a:prstGeom prst="rect">
            <a:avLst/>
          </a:prstGeom>
        </p:spPr>
      </p:pic>
    </p:spTree>
    <p:extLst>
      <p:ext uri="{BB962C8B-B14F-4D97-AF65-F5344CB8AC3E}">
        <p14:creationId xmlns:p14="http://schemas.microsoft.com/office/powerpoint/2010/main" val="1051398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custDataLst>
              <p:tags r:id="rId1"/>
            </p:custDataLst>
          </p:nvPr>
        </p:nvSpPr>
        <p:spPr>
          <a:xfrm>
            <a:off x="1493658" y="5319211"/>
            <a:ext cx="6156684" cy="579146"/>
          </a:xfrm>
        </p:spPr>
        <p:txBody>
          <a:bodyPr/>
          <a:lstStyle/>
          <a:p>
            <a:pPr algn="l">
              <a:tabLst>
                <a:tab pos="5984081" algn="r"/>
              </a:tabLst>
            </a:pPr>
            <a:r>
              <a:rPr lang="fr-CA" sz="825" dirty="0">
                <a:solidFill>
                  <a:prstClr val="black">
                    <a:tint val="75000"/>
                  </a:prstClr>
                </a:solidFill>
              </a:rPr>
              <a:t>	</a:t>
            </a:r>
          </a:p>
        </p:txBody>
      </p:sp>
      <p:pic>
        <p:nvPicPr>
          <p:cNvPr id="8" name="Image 7" descr="FDJ_logofinal_CMYK.png"/>
          <p:cNvPicPr>
            <a:picLocks noChangeAspect="1"/>
          </p:cNvPicPr>
          <p:nvPr>
            <p:custDataLst>
              <p:tags r:id="rId2"/>
            </p:custDataLst>
          </p:nvPr>
        </p:nvPicPr>
        <p:blipFill>
          <a:blip r:embed="rId6" cstate="email"/>
          <a:stretch>
            <a:fillRect/>
          </a:stretch>
        </p:blipFill>
        <p:spPr>
          <a:xfrm>
            <a:off x="7110282" y="5265205"/>
            <a:ext cx="540228" cy="551054"/>
          </a:xfrm>
          <a:prstGeom prst="rect">
            <a:avLst/>
          </a:prstGeom>
        </p:spPr>
      </p:pic>
      <p:pic>
        <p:nvPicPr>
          <p:cNvPr id="11" name="Picture 2" descr="image001"/>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357754" y="1383668"/>
            <a:ext cx="4482498" cy="3719519"/>
          </a:xfrm>
          <a:prstGeom prst="rect">
            <a:avLst/>
          </a:prstGeom>
          <a:ln w="228600" cap="sq" cmpd="thickThin">
            <a:solidFill>
              <a:srgbClr val="93117E"/>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Espace réservé du pied de page 8"/>
          <p:cNvSpPr txBox="1">
            <a:spLocks/>
          </p:cNvSpPr>
          <p:nvPr>
            <p:custDataLst>
              <p:tags r:id="rId4"/>
            </p:custDataLst>
          </p:nvPr>
        </p:nvSpPr>
        <p:spPr>
          <a:xfrm>
            <a:off x="1655676" y="5624514"/>
            <a:ext cx="3726414" cy="273844"/>
          </a:xfrm>
          <a:prstGeom prst="rect">
            <a:avLst/>
          </a:prstGeom>
        </p:spPr>
        <p:txBody>
          <a:bodyPr vert="horz" lIns="68580" tIns="34290" rIns="68580" bIns="3429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825">
                <a:solidFill>
                  <a:prstClr val="black">
                    <a:tint val="75000"/>
                  </a:prstClr>
                </a:solidFill>
                <a:latin typeface="HELVETICA" pitchFamily="34" charset="0"/>
                <a:cs typeface="HELVETICA" pitchFamily="34" charset="0"/>
              </a:rPr>
              <a:t>© All rights reserved, Fondation Dr Julien 2016</a:t>
            </a:r>
            <a:endParaRPr lang="fr-CA" sz="825" dirty="0">
              <a:solidFill>
                <a:prstClr val="black">
                  <a:tint val="75000"/>
                </a:prstClr>
              </a:solidFill>
              <a:latin typeface="HELVETICA" pitchFamily="34" charset="0"/>
              <a:cs typeface="HELVETICA" pitchFamily="34" charset="0"/>
            </a:endParaRPr>
          </a:p>
        </p:txBody>
      </p:sp>
    </p:spTree>
    <p:extLst>
      <p:ext uri="{BB962C8B-B14F-4D97-AF65-F5344CB8AC3E}">
        <p14:creationId xmlns:p14="http://schemas.microsoft.com/office/powerpoint/2010/main" val="871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Net </a:t>
            </a:r>
            <a:r>
              <a:rPr lang="fr-FR" b="1" i="1" dirty="0" err="1" smtClean="0"/>
              <a:t>result</a:t>
            </a:r>
            <a:r>
              <a:rPr lang="fr-FR" b="1" i="1" dirty="0" smtClean="0"/>
              <a:t> </a:t>
            </a:r>
            <a:r>
              <a:rPr lang="fr-FR" b="1" i="1" dirty="0" err="1" smtClean="0"/>
              <a:t>when</a:t>
            </a:r>
            <a:r>
              <a:rPr lang="fr-FR" b="1" i="1" dirty="0" smtClean="0"/>
              <a:t> </a:t>
            </a:r>
            <a:r>
              <a:rPr lang="fr-FR" b="1" i="1" u="sng" dirty="0" smtClean="0"/>
              <a:t>Non </a:t>
            </a:r>
            <a:r>
              <a:rPr lang="fr-FR" b="1" i="1" u="sng" dirty="0" err="1" smtClean="0"/>
              <a:t>respecting</a:t>
            </a:r>
            <a:r>
              <a:rPr lang="fr-FR" b="1" i="1" u="sng" dirty="0" smtClean="0"/>
              <a:t> </a:t>
            </a:r>
            <a:r>
              <a:rPr lang="fr-FR" b="1" i="1" dirty="0" err="1" smtClean="0"/>
              <a:t>children</a:t>
            </a:r>
            <a:endParaRPr lang="fr-FR" b="1" i="1" dirty="0"/>
          </a:p>
        </p:txBody>
      </p:sp>
      <p:sp>
        <p:nvSpPr>
          <p:cNvPr id="3" name="Espace réservé du contenu 2"/>
          <p:cNvSpPr>
            <a:spLocks noGrp="1"/>
          </p:cNvSpPr>
          <p:nvPr>
            <p:ph idx="1"/>
          </p:nvPr>
        </p:nvSpPr>
        <p:spPr/>
        <p:txBody>
          <a:bodyPr/>
          <a:lstStyle/>
          <a:p>
            <a:r>
              <a:rPr lang="fr-FR" dirty="0" err="1" smtClean="0"/>
              <a:t>Catastrophic</a:t>
            </a:r>
            <a:r>
              <a:rPr lang="fr-FR" dirty="0" smtClean="0"/>
              <a:t> impact on the right to </a:t>
            </a:r>
            <a:r>
              <a:rPr lang="fr-FR" dirty="0" err="1" smtClean="0"/>
              <a:t>be</a:t>
            </a:r>
            <a:r>
              <a:rPr lang="fr-FR" dirty="0" smtClean="0"/>
              <a:t> </a:t>
            </a:r>
            <a:r>
              <a:rPr lang="fr-FR" dirty="0" err="1" smtClean="0"/>
              <a:t>born</a:t>
            </a:r>
            <a:r>
              <a:rPr lang="fr-FR" dirty="0" smtClean="0"/>
              <a:t> and </a:t>
            </a:r>
            <a:r>
              <a:rPr lang="fr-FR" dirty="0" err="1" smtClean="0"/>
              <a:t>raised</a:t>
            </a:r>
            <a:r>
              <a:rPr lang="fr-FR" dirty="0" smtClean="0"/>
              <a:t> </a:t>
            </a:r>
            <a:r>
              <a:rPr lang="fr-FR" dirty="0" err="1" smtClean="0"/>
              <a:t>healthy</a:t>
            </a:r>
            <a:r>
              <a:rPr lang="fr-FR" dirty="0" smtClean="0"/>
              <a:t> and </a:t>
            </a:r>
            <a:r>
              <a:rPr lang="fr-FR" dirty="0" err="1" smtClean="0"/>
              <a:t>equal</a:t>
            </a:r>
            <a:endParaRPr lang="fr-FR" dirty="0" smtClean="0"/>
          </a:p>
          <a:p>
            <a:r>
              <a:rPr lang="fr-FR" dirty="0" err="1" smtClean="0"/>
              <a:t>Huge</a:t>
            </a:r>
            <a:r>
              <a:rPr lang="fr-FR" dirty="0" smtClean="0"/>
              <a:t> </a:t>
            </a:r>
            <a:r>
              <a:rPr lang="fr-FR" dirty="0" err="1" smtClean="0"/>
              <a:t>consequences</a:t>
            </a:r>
            <a:r>
              <a:rPr lang="fr-FR" dirty="0" smtClean="0"/>
              <a:t> on the global </a:t>
            </a:r>
            <a:r>
              <a:rPr lang="fr-FR" dirty="0" err="1" smtClean="0"/>
              <a:t>development</a:t>
            </a:r>
            <a:r>
              <a:rPr lang="fr-FR" dirty="0" smtClean="0"/>
              <a:t> </a:t>
            </a:r>
            <a:r>
              <a:rPr lang="fr-FR" dirty="0" err="1" smtClean="0"/>
              <a:t>particularly</a:t>
            </a:r>
            <a:r>
              <a:rPr lang="fr-FR" dirty="0" smtClean="0"/>
              <a:t> in the first </a:t>
            </a:r>
            <a:r>
              <a:rPr lang="fr-FR" dirty="0" err="1" smtClean="0"/>
              <a:t>years</a:t>
            </a:r>
            <a:r>
              <a:rPr lang="fr-FR" dirty="0" smtClean="0"/>
              <a:t> of life</a:t>
            </a:r>
          </a:p>
          <a:p>
            <a:r>
              <a:rPr lang="fr-FR" dirty="0" err="1" smtClean="0"/>
              <a:t>Severe</a:t>
            </a:r>
            <a:r>
              <a:rPr lang="fr-FR" dirty="0" smtClean="0"/>
              <a:t> impact on the </a:t>
            </a:r>
            <a:r>
              <a:rPr lang="fr-FR" dirty="0" err="1" smtClean="0"/>
              <a:t>capacity</a:t>
            </a:r>
            <a:r>
              <a:rPr lang="fr-FR" dirty="0" smtClean="0"/>
              <a:t> to enter </a:t>
            </a:r>
            <a:r>
              <a:rPr lang="fr-FR" dirty="0" err="1" smtClean="0"/>
              <a:t>school</a:t>
            </a:r>
            <a:r>
              <a:rPr lang="fr-FR" dirty="0" smtClean="0"/>
              <a:t> </a:t>
            </a:r>
            <a:r>
              <a:rPr lang="fr-FR" dirty="0" err="1" smtClean="0"/>
              <a:t>ready</a:t>
            </a:r>
            <a:r>
              <a:rPr lang="fr-FR" dirty="0" smtClean="0"/>
              <a:t> to </a:t>
            </a:r>
            <a:r>
              <a:rPr lang="fr-FR" dirty="0" err="1" smtClean="0"/>
              <a:t>learn</a:t>
            </a:r>
            <a:r>
              <a:rPr lang="fr-FR" dirty="0" smtClean="0"/>
              <a:t> at 5 </a:t>
            </a:r>
            <a:r>
              <a:rPr lang="fr-FR" dirty="0" err="1" smtClean="0"/>
              <a:t>y.o</a:t>
            </a:r>
            <a:r>
              <a:rPr lang="fr-FR" dirty="0" smtClean="0"/>
              <a:t>.</a:t>
            </a:r>
          </a:p>
          <a:p>
            <a:r>
              <a:rPr lang="fr-FR" dirty="0" err="1" smtClean="0"/>
              <a:t>Increased</a:t>
            </a:r>
            <a:r>
              <a:rPr lang="fr-FR" dirty="0" smtClean="0"/>
              <a:t>  </a:t>
            </a:r>
            <a:r>
              <a:rPr lang="fr-FR" dirty="0" err="1" smtClean="0"/>
              <a:t>risk</a:t>
            </a:r>
            <a:r>
              <a:rPr lang="fr-FR" dirty="0" smtClean="0"/>
              <a:t> of </a:t>
            </a:r>
            <a:r>
              <a:rPr lang="fr-FR" dirty="0" err="1" smtClean="0"/>
              <a:t>significant</a:t>
            </a:r>
            <a:r>
              <a:rPr lang="fr-FR" dirty="0" smtClean="0"/>
              <a:t> </a:t>
            </a:r>
            <a:r>
              <a:rPr lang="fr-FR" dirty="0" err="1" smtClean="0"/>
              <a:t>diseases</a:t>
            </a:r>
            <a:r>
              <a:rPr lang="fr-FR" dirty="0" smtClean="0"/>
              <a:t> on the long </a:t>
            </a:r>
            <a:r>
              <a:rPr lang="fr-FR" dirty="0" err="1" smtClean="0"/>
              <a:t>run</a:t>
            </a:r>
            <a:endParaRPr lang="fr-FR" dirty="0" smtClean="0"/>
          </a:p>
          <a:p>
            <a:r>
              <a:rPr lang="fr-FR" dirty="0" err="1" smtClean="0"/>
              <a:t>Higher</a:t>
            </a:r>
            <a:r>
              <a:rPr lang="fr-FR" dirty="0" smtClean="0"/>
              <a:t> rates of </a:t>
            </a:r>
            <a:r>
              <a:rPr lang="fr-FR" dirty="0" err="1" smtClean="0"/>
              <a:t>negative</a:t>
            </a:r>
            <a:r>
              <a:rPr lang="fr-FR" dirty="0" smtClean="0"/>
              <a:t> </a:t>
            </a:r>
            <a:r>
              <a:rPr lang="fr-FR" dirty="0" err="1" smtClean="0"/>
              <a:t>behaviours</a:t>
            </a:r>
            <a:endParaRPr lang="fr-FR" dirty="0" smtClean="0"/>
          </a:p>
          <a:p>
            <a:r>
              <a:rPr lang="fr-FR" dirty="0" err="1" smtClean="0"/>
              <a:t>Highly</a:t>
            </a:r>
            <a:r>
              <a:rPr lang="fr-FR" dirty="0" smtClean="0"/>
              <a:t> </a:t>
            </a:r>
            <a:r>
              <a:rPr lang="fr-FR" dirty="0" err="1" smtClean="0"/>
              <a:t>diminished</a:t>
            </a:r>
            <a:r>
              <a:rPr lang="fr-FR" dirty="0" smtClean="0"/>
              <a:t> chance to </a:t>
            </a:r>
            <a:r>
              <a:rPr lang="fr-FR" dirty="0" err="1" smtClean="0"/>
              <a:t>succeed</a:t>
            </a:r>
            <a:r>
              <a:rPr lang="fr-FR" dirty="0" smtClean="0"/>
              <a:t> in life</a:t>
            </a:r>
          </a:p>
          <a:p>
            <a:r>
              <a:rPr lang="fr-FR" dirty="0" err="1" smtClean="0"/>
              <a:t>Lesser</a:t>
            </a:r>
            <a:r>
              <a:rPr lang="fr-FR" dirty="0" smtClean="0"/>
              <a:t> life expectations</a:t>
            </a:r>
          </a:p>
          <a:p>
            <a:endParaRPr lang="fr-FR" dirty="0" smtClean="0"/>
          </a:p>
          <a:p>
            <a:endParaRPr lang="fr-FR" dirty="0" smtClean="0"/>
          </a:p>
          <a:p>
            <a:endParaRPr lang="fr-FR" dirty="0"/>
          </a:p>
        </p:txBody>
      </p:sp>
    </p:spTree>
    <p:extLst>
      <p:ext uri="{BB962C8B-B14F-4D97-AF65-F5344CB8AC3E}">
        <p14:creationId xmlns:p14="http://schemas.microsoft.com/office/powerpoint/2010/main" val="1146170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322512" y="545465"/>
            <a:ext cx="4498975" cy="5767070"/>
          </a:xfrm>
          <a:prstGeom prst="rect">
            <a:avLst/>
          </a:prstGeom>
          <a:noFill/>
        </p:spPr>
      </p:pic>
    </p:spTree>
    <p:extLst>
      <p:ext uri="{BB962C8B-B14F-4D97-AF65-F5344CB8AC3E}">
        <p14:creationId xmlns:p14="http://schemas.microsoft.com/office/powerpoint/2010/main" val="186857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4"/>
          <a:stretch>
            <a:fillRect/>
          </a:stretch>
        </p:blipFill>
        <p:spPr>
          <a:xfrm>
            <a:off x="1069770" y="2742147"/>
            <a:ext cx="7004460" cy="2900037"/>
          </a:xfrm>
          <a:prstGeom prst="rect">
            <a:avLst/>
          </a:prstGeom>
        </p:spPr>
      </p:pic>
      <p:sp>
        <p:nvSpPr>
          <p:cNvPr id="2" name="Titre 1"/>
          <p:cNvSpPr>
            <a:spLocks noGrp="1"/>
          </p:cNvSpPr>
          <p:nvPr>
            <p:ph type="title"/>
          </p:nvPr>
        </p:nvSpPr>
        <p:spPr>
          <a:xfrm>
            <a:off x="228600" y="-181064"/>
            <a:ext cx="8686800" cy="1143000"/>
          </a:xfrm>
        </p:spPr>
        <p:txBody>
          <a:bodyPr>
            <a:normAutofit/>
          </a:bodyPr>
          <a:lstStyle/>
          <a:p>
            <a:pPr algn="l"/>
            <a:r>
              <a:rPr lang="fr-CA" sz="2400" u="sng" dirty="0" err="1" smtClean="0">
                <a:solidFill>
                  <a:srgbClr val="0086CB"/>
                </a:solidFill>
                <a:latin typeface="Cooper Black" panose="0208090404030B020404" pitchFamily="18" charset="0"/>
              </a:rPr>
              <a:t>Who</a:t>
            </a:r>
            <a:r>
              <a:rPr lang="fr-CA" sz="2400" u="sng" dirty="0" smtClean="0">
                <a:solidFill>
                  <a:srgbClr val="0086CB"/>
                </a:solidFill>
                <a:latin typeface="Cooper Black" panose="0208090404030B020404" pitchFamily="18" charset="0"/>
              </a:rPr>
              <a:t> </a:t>
            </a:r>
            <a:r>
              <a:rPr lang="fr-CA" sz="2400" u="sng" dirty="0" err="1" smtClean="0">
                <a:solidFill>
                  <a:srgbClr val="0086CB"/>
                </a:solidFill>
                <a:latin typeface="Cooper Black" panose="0208090404030B020404" pitchFamily="18" charset="0"/>
              </a:rPr>
              <a:t>is</a:t>
            </a:r>
            <a:r>
              <a:rPr lang="fr-CA" sz="2400" u="sng" dirty="0" smtClean="0">
                <a:solidFill>
                  <a:srgbClr val="0086CB"/>
                </a:solidFill>
                <a:latin typeface="Cooper Black" panose="0208090404030B020404" pitchFamily="18" charset="0"/>
              </a:rPr>
              <a:t> </a:t>
            </a:r>
            <a:r>
              <a:rPr lang="fr-CA" sz="2400" u="sng" dirty="0" err="1" smtClean="0">
                <a:solidFill>
                  <a:srgbClr val="0086CB"/>
                </a:solidFill>
                <a:latin typeface="Cooper Black" panose="0208090404030B020404" pitchFamily="18" charset="0"/>
              </a:rPr>
              <a:t>our</a:t>
            </a:r>
            <a:r>
              <a:rPr lang="fr-CA" sz="2400" u="sng" dirty="0" smtClean="0">
                <a:solidFill>
                  <a:srgbClr val="0086CB"/>
                </a:solidFill>
                <a:latin typeface="Cooper Black" panose="0208090404030B020404" pitchFamily="18" charset="0"/>
              </a:rPr>
              <a:t> Population?</a:t>
            </a:r>
            <a:endParaRPr lang="fr-CA" sz="2400" u="sng" dirty="0">
              <a:solidFill>
                <a:srgbClr val="0086CB"/>
              </a:solidFill>
              <a:latin typeface="Cooper Black" panose="0208090404030B020404" pitchFamily="18" charset="0"/>
            </a:endParaRPr>
          </a:p>
        </p:txBody>
      </p:sp>
      <p:sp>
        <p:nvSpPr>
          <p:cNvPr id="3" name="Espace réservé du contenu 2"/>
          <p:cNvSpPr>
            <a:spLocks noGrp="1"/>
          </p:cNvSpPr>
          <p:nvPr>
            <p:ph idx="1"/>
          </p:nvPr>
        </p:nvSpPr>
        <p:spPr>
          <a:xfrm>
            <a:off x="457200" y="1412776"/>
            <a:ext cx="8229600" cy="4713387"/>
          </a:xfrm>
        </p:spPr>
        <p:txBody>
          <a:bodyPr>
            <a:normAutofit/>
          </a:bodyPr>
          <a:lstStyle/>
          <a:p>
            <a:pPr marL="0" indent="0" algn="ctr">
              <a:buNone/>
            </a:pPr>
            <a:r>
              <a:rPr lang="fr-CA" sz="2000" dirty="0" err="1">
                <a:latin typeface="HELVETICA" panose="020B0604020202020204" pitchFamily="34" charset="0"/>
                <a:cs typeface="HELVETICA" panose="020B0604020202020204" pitchFamily="34" charset="0"/>
              </a:rPr>
              <a:t>Compared</a:t>
            </a:r>
            <a:r>
              <a:rPr lang="fr-CA" sz="2000" dirty="0">
                <a:latin typeface="HELVETICA" panose="020B0604020202020204" pitchFamily="34" charset="0"/>
                <a:cs typeface="HELVETICA" panose="020B0604020202020204" pitchFamily="34" charset="0"/>
              </a:rPr>
              <a:t> </a:t>
            </a:r>
            <a:r>
              <a:rPr lang="fr-CA" sz="2000" dirty="0" err="1">
                <a:latin typeface="HELVETICA" panose="020B0604020202020204" pitchFamily="34" charset="0"/>
                <a:cs typeface="HELVETICA" panose="020B0604020202020204" pitchFamily="34" charset="0"/>
              </a:rPr>
              <a:t>with</a:t>
            </a:r>
            <a:r>
              <a:rPr lang="fr-CA" sz="2000" dirty="0">
                <a:latin typeface="HELVETICA" panose="020B0604020202020204" pitchFamily="34" charset="0"/>
                <a:cs typeface="HELVETICA" panose="020B0604020202020204" pitchFamily="34" charset="0"/>
              </a:rPr>
              <a:t> </a:t>
            </a:r>
            <a:r>
              <a:rPr lang="fr-CA" sz="2000" dirty="0" err="1">
                <a:latin typeface="HELVETICA" panose="020B0604020202020204" pitchFamily="34" charset="0"/>
                <a:cs typeface="HELVETICA" panose="020B0604020202020204" pitchFamily="34" charset="0"/>
              </a:rPr>
              <a:t>general</a:t>
            </a:r>
            <a:r>
              <a:rPr lang="fr-CA" sz="2000" dirty="0">
                <a:latin typeface="HELVETICA" panose="020B0604020202020204" pitchFamily="34" charset="0"/>
                <a:cs typeface="HELVETICA" panose="020B0604020202020204" pitchFamily="34" charset="0"/>
              </a:rPr>
              <a:t> population, </a:t>
            </a:r>
            <a:r>
              <a:rPr lang="fr-CA" sz="2000" dirty="0" err="1">
                <a:latin typeface="HELVETICA" panose="020B0604020202020204" pitchFamily="34" charset="0"/>
                <a:cs typeface="HELVETICA" panose="020B0604020202020204" pitchFamily="34" charset="0"/>
              </a:rPr>
              <a:t>there</a:t>
            </a:r>
            <a:r>
              <a:rPr lang="fr-CA" sz="2000" dirty="0">
                <a:latin typeface="HELVETICA" panose="020B0604020202020204" pitchFamily="34" charset="0"/>
                <a:cs typeface="HELVETICA" panose="020B0604020202020204" pitchFamily="34" charset="0"/>
              </a:rPr>
              <a:t> are </a:t>
            </a:r>
            <a:r>
              <a:rPr lang="fr-CA" sz="2000" b="1" dirty="0">
                <a:latin typeface="HELVETICA" panose="020B0604020202020204" pitchFamily="34" charset="0"/>
                <a:cs typeface="HELVETICA" panose="020B0604020202020204" pitchFamily="34" charset="0"/>
              </a:rPr>
              <a:t>five times more </a:t>
            </a:r>
            <a:r>
              <a:rPr lang="fr-CA" sz="2000" dirty="0" err="1" smtClean="0">
                <a:latin typeface="HELVETICA" panose="020B0604020202020204" pitchFamily="34" charset="0"/>
                <a:cs typeface="HELVETICA" panose="020B0604020202020204" pitchFamily="34" charset="0"/>
              </a:rPr>
              <a:t>children</a:t>
            </a:r>
            <a:r>
              <a:rPr lang="fr-CA" sz="2000" dirty="0" smtClean="0">
                <a:latin typeface="HELVETICA" panose="020B0604020202020204" pitchFamily="34" charset="0"/>
                <a:cs typeface="HELVETICA" panose="020B0604020202020204" pitchFamily="34" charset="0"/>
              </a:rPr>
              <a:t> (0-5 </a:t>
            </a:r>
            <a:r>
              <a:rPr lang="fr-CA" sz="2000" dirty="0" err="1" smtClean="0">
                <a:latin typeface="HELVETICA" panose="020B0604020202020204" pitchFamily="34" charset="0"/>
                <a:cs typeface="HELVETICA" panose="020B0604020202020204" pitchFamily="34" charset="0"/>
              </a:rPr>
              <a:t>years-old</a:t>
            </a:r>
            <a:r>
              <a:rPr lang="fr-CA" sz="2000" dirty="0" smtClean="0">
                <a:latin typeface="HELVETICA" panose="020B0604020202020204" pitchFamily="34" charset="0"/>
                <a:cs typeface="HELVETICA" panose="020B0604020202020204" pitchFamily="34" charset="0"/>
              </a:rPr>
              <a:t>) in CSP </a:t>
            </a:r>
            <a:r>
              <a:rPr lang="fr-CA" sz="2000" dirty="0" err="1" smtClean="0">
                <a:latin typeface="HELVETICA" panose="020B0604020202020204" pitchFamily="34" charset="0"/>
                <a:cs typeface="HELVETICA" panose="020B0604020202020204" pitchFamily="34" charset="0"/>
              </a:rPr>
              <a:t>centers</a:t>
            </a:r>
            <a:r>
              <a:rPr lang="fr-CA" sz="2000" dirty="0" smtClean="0">
                <a:latin typeface="HELVETICA" panose="020B0604020202020204" pitchFamily="34" charset="0"/>
                <a:cs typeface="HELVETICA" panose="020B0604020202020204" pitchFamily="34" charset="0"/>
              </a:rPr>
              <a:t> </a:t>
            </a:r>
            <a:r>
              <a:rPr lang="fr-CA" sz="2000" dirty="0" err="1">
                <a:latin typeface="HELVETICA" panose="020B0604020202020204" pitchFamily="34" charset="0"/>
                <a:cs typeface="HELVETICA" panose="020B0604020202020204" pitchFamily="34" charset="0"/>
              </a:rPr>
              <a:t>showing</a:t>
            </a:r>
            <a:r>
              <a:rPr lang="fr-CA" sz="2000" dirty="0">
                <a:latin typeface="HELVETICA" panose="020B0604020202020204" pitchFamily="34" charset="0"/>
                <a:cs typeface="HELVETICA" panose="020B0604020202020204" pitchFamily="34" charset="0"/>
              </a:rPr>
              <a:t> a </a:t>
            </a:r>
            <a:r>
              <a:rPr lang="fr-CA" sz="2000" dirty="0" err="1">
                <a:latin typeface="HELVETICA" panose="020B0604020202020204" pitchFamily="34" charset="0"/>
                <a:cs typeface="HELVETICA" panose="020B0604020202020204" pitchFamily="34" charset="0"/>
              </a:rPr>
              <a:t>developmental</a:t>
            </a:r>
            <a:r>
              <a:rPr lang="fr-CA" sz="2000" dirty="0">
                <a:latin typeface="HELVETICA" panose="020B0604020202020204" pitchFamily="34" charset="0"/>
                <a:cs typeface="HELVETICA" panose="020B0604020202020204" pitchFamily="34" charset="0"/>
              </a:rPr>
              <a:t> </a:t>
            </a:r>
            <a:r>
              <a:rPr lang="fr-CA" sz="2000" dirty="0" err="1">
                <a:latin typeface="HELVETICA" panose="020B0604020202020204" pitchFamily="34" charset="0"/>
                <a:cs typeface="HELVETICA" panose="020B0604020202020204" pitchFamily="34" charset="0"/>
              </a:rPr>
              <a:t>delay</a:t>
            </a:r>
            <a:r>
              <a:rPr lang="fr-CA" sz="2000" dirty="0">
                <a:latin typeface="HELVETICA" panose="020B0604020202020204" pitchFamily="34" charset="0"/>
                <a:cs typeface="HELVETICA" panose="020B0604020202020204" pitchFamily="34" charset="0"/>
              </a:rPr>
              <a:t> in at least one of the </a:t>
            </a:r>
            <a:r>
              <a:rPr lang="fr-CA" sz="2000" dirty="0" err="1">
                <a:latin typeface="HELVETICA" panose="020B0604020202020204" pitchFamily="34" charset="0"/>
                <a:cs typeface="HELVETICA" panose="020B0604020202020204" pitchFamily="34" charset="0"/>
              </a:rPr>
              <a:t>following</a:t>
            </a:r>
            <a:r>
              <a:rPr lang="fr-CA" sz="2000" dirty="0">
                <a:latin typeface="HELVETICA" panose="020B0604020202020204" pitchFamily="34" charset="0"/>
                <a:cs typeface="HELVETICA" panose="020B0604020202020204" pitchFamily="34" charset="0"/>
              </a:rPr>
              <a:t>:</a:t>
            </a:r>
          </a:p>
        </p:txBody>
      </p:sp>
      <p:sp>
        <p:nvSpPr>
          <p:cNvPr id="4" name="Espace réservé du pied de page 3"/>
          <p:cNvSpPr>
            <a:spLocks noGrp="1"/>
          </p:cNvSpPr>
          <p:nvPr>
            <p:ph type="ftr" sz="quarter" idx="11"/>
          </p:nvPr>
        </p:nvSpPr>
        <p:spPr/>
        <p:txBody>
          <a:bodyPr/>
          <a:lstStyle/>
          <a:p>
            <a:r>
              <a:rPr lang="fr-CA" smtClean="0">
                <a:solidFill>
                  <a:prstClr val="black">
                    <a:tint val="75000"/>
                  </a:prstClr>
                </a:solidFill>
              </a:rPr>
              <a:t>Titre // Date // © Tous droits réservés, Fondation Dr Julien 2013  </a:t>
            </a:r>
            <a:endParaRPr lang="fr-CA">
              <a:solidFill>
                <a:prstClr val="black">
                  <a:tint val="75000"/>
                </a:prstClr>
              </a:solidFill>
            </a:endParaRPr>
          </a:p>
        </p:txBody>
      </p:sp>
      <p:sp>
        <p:nvSpPr>
          <p:cNvPr id="10" name="Rectangle 9"/>
          <p:cNvSpPr/>
          <p:nvPr/>
        </p:nvSpPr>
        <p:spPr>
          <a:xfrm>
            <a:off x="5856516" y="2879657"/>
            <a:ext cx="2041690" cy="226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500" b="1" dirty="0" err="1" smtClean="0">
                <a:solidFill>
                  <a:prstClr val="black"/>
                </a:solidFill>
              </a:rPr>
              <a:t>Emotions</a:t>
            </a:r>
            <a:r>
              <a:rPr lang="fr-CA" sz="1500" b="1" dirty="0" smtClean="0">
                <a:solidFill>
                  <a:prstClr val="black"/>
                </a:solidFill>
              </a:rPr>
              <a:t> and affects</a:t>
            </a:r>
            <a:endParaRPr lang="fr-CA" sz="1500" b="1" dirty="0">
              <a:solidFill>
                <a:prstClr val="black"/>
              </a:solidFill>
            </a:endParaRPr>
          </a:p>
        </p:txBody>
      </p:sp>
      <p:sp>
        <p:nvSpPr>
          <p:cNvPr id="11" name="Rectangle 10"/>
          <p:cNvSpPr/>
          <p:nvPr/>
        </p:nvSpPr>
        <p:spPr>
          <a:xfrm>
            <a:off x="3779912" y="2879657"/>
            <a:ext cx="1900581" cy="230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500" b="1" dirty="0" err="1" smtClean="0">
                <a:solidFill>
                  <a:prstClr val="black"/>
                </a:solidFill>
              </a:rPr>
              <a:t>Motor</a:t>
            </a:r>
            <a:r>
              <a:rPr lang="fr-CA" sz="1500" b="1" dirty="0" smtClean="0">
                <a:solidFill>
                  <a:prstClr val="black"/>
                </a:solidFill>
              </a:rPr>
              <a:t> </a:t>
            </a:r>
            <a:r>
              <a:rPr lang="fr-CA" sz="1500" b="1" dirty="0" err="1" smtClean="0">
                <a:solidFill>
                  <a:prstClr val="black"/>
                </a:solidFill>
              </a:rPr>
              <a:t>development</a:t>
            </a:r>
            <a:endParaRPr lang="fr-CA" sz="1500" b="1" dirty="0">
              <a:solidFill>
                <a:prstClr val="black"/>
              </a:solidFill>
            </a:endParaRPr>
          </a:p>
        </p:txBody>
      </p:sp>
      <p:sp>
        <p:nvSpPr>
          <p:cNvPr id="12" name="Rectangle 11"/>
          <p:cNvSpPr/>
          <p:nvPr/>
        </p:nvSpPr>
        <p:spPr>
          <a:xfrm>
            <a:off x="1331640" y="2853630"/>
            <a:ext cx="2041690" cy="226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500" b="1" dirty="0" smtClean="0">
                <a:solidFill>
                  <a:prstClr val="black"/>
                </a:solidFill>
              </a:rPr>
              <a:t>Cognition and </a:t>
            </a:r>
            <a:r>
              <a:rPr lang="fr-CA" sz="1500" b="1" dirty="0" err="1" smtClean="0">
                <a:solidFill>
                  <a:prstClr val="black"/>
                </a:solidFill>
              </a:rPr>
              <a:t>language</a:t>
            </a:r>
            <a:endParaRPr lang="fr-CA" sz="1500" b="1" dirty="0">
              <a:solidFill>
                <a:prstClr val="black"/>
              </a:solidFill>
            </a:endParaRPr>
          </a:p>
        </p:txBody>
      </p:sp>
      <p:sp>
        <p:nvSpPr>
          <p:cNvPr id="13" name="Rectangle 12"/>
          <p:cNvSpPr/>
          <p:nvPr/>
        </p:nvSpPr>
        <p:spPr>
          <a:xfrm>
            <a:off x="1331640" y="4221088"/>
            <a:ext cx="1224136" cy="300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dirty="0" smtClean="0">
                <a:solidFill>
                  <a:prstClr val="white"/>
                </a:solidFill>
              </a:rPr>
              <a:t>General</a:t>
            </a:r>
            <a:r>
              <a:rPr lang="fr-CA" sz="1000" b="1" dirty="0" smtClean="0">
                <a:solidFill>
                  <a:prstClr val="black"/>
                </a:solidFill>
              </a:rPr>
              <a:t> </a:t>
            </a:r>
            <a:r>
              <a:rPr lang="fr-CA" sz="1000" b="1" dirty="0" smtClean="0">
                <a:solidFill>
                  <a:prstClr val="white"/>
                </a:solidFill>
              </a:rPr>
              <a:t>population</a:t>
            </a:r>
            <a:endParaRPr lang="fr-CA" sz="1000" b="1" dirty="0">
              <a:solidFill>
                <a:prstClr val="white"/>
              </a:solidFill>
            </a:endParaRPr>
          </a:p>
        </p:txBody>
      </p:sp>
      <p:sp>
        <p:nvSpPr>
          <p:cNvPr id="14" name="Rectangle 13"/>
          <p:cNvSpPr/>
          <p:nvPr/>
        </p:nvSpPr>
        <p:spPr>
          <a:xfrm>
            <a:off x="1366284" y="5220682"/>
            <a:ext cx="1224136" cy="300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dirty="0" smtClean="0">
                <a:solidFill>
                  <a:prstClr val="white"/>
                </a:solidFill>
              </a:rPr>
              <a:t>General</a:t>
            </a:r>
            <a:r>
              <a:rPr lang="fr-CA" sz="1000" b="1" dirty="0" smtClean="0">
                <a:solidFill>
                  <a:prstClr val="black"/>
                </a:solidFill>
              </a:rPr>
              <a:t> </a:t>
            </a:r>
            <a:r>
              <a:rPr lang="fr-CA" sz="1000" b="1" dirty="0" smtClean="0">
                <a:solidFill>
                  <a:prstClr val="white"/>
                </a:solidFill>
              </a:rPr>
              <a:t>population</a:t>
            </a:r>
            <a:endParaRPr lang="fr-CA" sz="1000" b="1" dirty="0">
              <a:solidFill>
                <a:prstClr val="white"/>
              </a:solidFill>
            </a:endParaRPr>
          </a:p>
        </p:txBody>
      </p:sp>
      <p:sp>
        <p:nvSpPr>
          <p:cNvPr id="15" name="Rectangle 14"/>
          <p:cNvSpPr/>
          <p:nvPr/>
        </p:nvSpPr>
        <p:spPr>
          <a:xfrm>
            <a:off x="5940152" y="5220682"/>
            <a:ext cx="1224136" cy="300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dirty="0" smtClean="0">
                <a:solidFill>
                  <a:prstClr val="white"/>
                </a:solidFill>
              </a:rPr>
              <a:t>General</a:t>
            </a:r>
            <a:r>
              <a:rPr lang="fr-CA" sz="1000" b="1" dirty="0" smtClean="0">
                <a:solidFill>
                  <a:prstClr val="black"/>
                </a:solidFill>
              </a:rPr>
              <a:t> </a:t>
            </a:r>
            <a:r>
              <a:rPr lang="fr-CA" sz="1000" b="1" dirty="0" smtClean="0">
                <a:solidFill>
                  <a:prstClr val="white"/>
                </a:solidFill>
              </a:rPr>
              <a:t>population</a:t>
            </a:r>
            <a:endParaRPr lang="fr-CA" sz="1000" b="1" dirty="0">
              <a:solidFill>
                <a:prstClr val="white"/>
              </a:solidFill>
            </a:endParaRPr>
          </a:p>
        </p:txBody>
      </p:sp>
      <p:sp>
        <p:nvSpPr>
          <p:cNvPr id="16" name="Ellipse 15"/>
          <p:cNvSpPr/>
          <p:nvPr/>
        </p:nvSpPr>
        <p:spPr>
          <a:xfrm>
            <a:off x="1285794" y="3320988"/>
            <a:ext cx="1800200" cy="1800200"/>
          </a:xfrm>
          <a:prstGeom prst="ellipse">
            <a:avLst/>
          </a:prstGeom>
          <a:solidFill>
            <a:srgbClr val="E20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7" name="ZoneTexte 16"/>
          <p:cNvSpPr txBox="1"/>
          <p:nvPr/>
        </p:nvSpPr>
        <p:spPr>
          <a:xfrm>
            <a:off x="1515513" y="3801814"/>
            <a:ext cx="1332650" cy="923330"/>
          </a:xfrm>
          <a:prstGeom prst="rect">
            <a:avLst/>
          </a:prstGeom>
          <a:noFill/>
        </p:spPr>
        <p:txBody>
          <a:bodyPr wrap="square" rtlCol="0">
            <a:spAutoFit/>
          </a:bodyPr>
          <a:lstStyle/>
          <a:p>
            <a:pPr algn="ctr"/>
            <a:r>
              <a:rPr lang="fr-CA" b="1" dirty="0" smtClean="0">
                <a:solidFill>
                  <a:prstClr val="white"/>
                </a:solidFill>
                <a:latin typeface="HELVETICA" panose="020B0604020202020204" pitchFamily="34" charset="0"/>
                <a:cs typeface="HELVETICA" panose="020B0604020202020204" pitchFamily="34" charset="0"/>
              </a:rPr>
              <a:t>80% of </a:t>
            </a:r>
            <a:r>
              <a:rPr lang="fr-CA" b="1" dirty="0" err="1" smtClean="0">
                <a:solidFill>
                  <a:prstClr val="white"/>
                </a:solidFill>
                <a:latin typeface="HELVETICA" panose="020B0604020202020204" pitchFamily="34" charset="0"/>
                <a:cs typeface="HELVETICA" panose="020B0604020202020204" pitchFamily="34" charset="0"/>
              </a:rPr>
              <a:t>children</a:t>
            </a:r>
            <a:endParaRPr lang="fr-CA" b="1" dirty="0" smtClean="0">
              <a:solidFill>
                <a:prstClr val="white"/>
              </a:solidFill>
              <a:latin typeface="HELVETICA" panose="020B0604020202020204" pitchFamily="34" charset="0"/>
              <a:cs typeface="HELVETICA" panose="020B0604020202020204" pitchFamily="34" charset="0"/>
            </a:endParaRPr>
          </a:p>
          <a:p>
            <a:pPr algn="ctr"/>
            <a:endParaRPr lang="fr-CA" b="1" dirty="0">
              <a:solidFill>
                <a:prstClr val="white"/>
              </a:solidFill>
              <a:latin typeface="HELVETICA" panose="020B0604020202020204" pitchFamily="34" charset="0"/>
              <a:cs typeface="HELVETICA" panose="020B0604020202020204" pitchFamily="34" charset="0"/>
            </a:endParaRPr>
          </a:p>
        </p:txBody>
      </p:sp>
      <p:sp>
        <p:nvSpPr>
          <p:cNvPr id="18" name="Ellipse 17"/>
          <p:cNvSpPr/>
          <p:nvPr/>
        </p:nvSpPr>
        <p:spPr>
          <a:xfrm>
            <a:off x="3779912" y="3478864"/>
            <a:ext cx="1438567" cy="143809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9" name="ZoneTexte 18"/>
          <p:cNvSpPr txBox="1"/>
          <p:nvPr/>
        </p:nvSpPr>
        <p:spPr>
          <a:xfrm>
            <a:off x="3817675" y="3807026"/>
            <a:ext cx="1332650" cy="923330"/>
          </a:xfrm>
          <a:prstGeom prst="rect">
            <a:avLst/>
          </a:prstGeom>
          <a:noFill/>
        </p:spPr>
        <p:txBody>
          <a:bodyPr wrap="square" rtlCol="0">
            <a:spAutoFit/>
          </a:bodyPr>
          <a:lstStyle/>
          <a:p>
            <a:pPr algn="ctr"/>
            <a:r>
              <a:rPr lang="fr-CA" b="1" dirty="0" smtClean="0">
                <a:solidFill>
                  <a:prstClr val="white"/>
                </a:solidFill>
                <a:latin typeface="HELVETICA" panose="020B0604020202020204" pitchFamily="34" charset="0"/>
                <a:cs typeface="HELVETICA" panose="020B0604020202020204" pitchFamily="34" charset="0"/>
              </a:rPr>
              <a:t>64% of </a:t>
            </a:r>
            <a:r>
              <a:rPr lang="fr-CA" b="1" dirty="0" err="1" smtClean="0">
                <a:solidFill>
                  <a:prstClr val="white"/>
                </a:solidFill>
                <a:latin typeface="HELVETICA" panose="020B0604020202020204" pitchFamily="34" charset="0"/>
                <a:cs typeface="HELVETICA" panose="020B0604020202020204" pitchFamily="34" charset="0"/>
              </a:rPr>
              <a:t>children</a:t>
            </a:r>
            <a:endParaRPr lang="fr-CA" b="1" dirty="0" smtClean="0">
              <a:solidFill>
                <a:prstClr val="white"/>
              </a:solidFill>
              <a:latin typeface="HELVETICA" panose="020B0604020202020204" pitchFamily="34" charset="0"/>
              <a:cs typeface="HELVETICA" panose="020B0604020202020204" pitchFamily="34" charset="0"/>
            </a:endParaRPr>
          </a:p>
          <a:p>
            <a:pPr algn="ctr"/>
            <a:endParaRPr lang="fr-CA" b="1" dirty="0">
              <a:solidFill>
                <a:prstClr val="white"/>
              </a:solidFill>
              <a:latin typeface="HELVETICA" panose="020B0604020202020204" pitchFamily="34" charset="0"/>
              <a:cs typeface="HELVETICA" panose="020B0604020202020204" pitchFamily="34" charset="0"/>
            </a:endParaRPr>
          </a:p>
        </p:txBody>
      </p:sp>
      <p:sp>
        <p:nvSpPr>
          <p:cNvPr id="20" name="Ellipse 19"/>
          <p:cNvSpPr/>
          <p:nvPr/>
        </p:nvSpPr>
        <p:spPr>
          <a:xfrm>
            <a:off x="6101735" y="3590583"/>
            <a:ext cx="1257377" cy="120316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1" name="ZoneTexte 20"/>
          <p:cNvSpPr txBox="1"/>
          <p:nvPr/>
        </p:nvSpPr>
        <p:spPr>
          <a:xfrm>
            <a:off x="6087339" y="3820099"/>
            <a:ext cx="1332650" cy="923330"/>
          </a:xfrm>
          <a:prstGeom prst="rect">
            <a:avLst/>
          </a:prstGeom>
          <a:noFill/>
        </p:spPr>
        <p:txBody>
          <a:bodyPr wrap="square" rtlCol="0">
            <a:spAutoFit/>
          </a:bodyPr>
          <a:lstStyle/>
          <a:p>
            <a:pPr algn="ctr"/>
            <a:r>
              <a:rPr lang="fr-CA" b="1" dirty="0">
                <a:solidFill>
                  <a:prstClr val="white"/>
                </a:solidFill>
                <a:latin typeface="HELVETICA" panose="020B0604020202020204" pitchFamily="34" charset="0"/>
                <a:cs typeface="HELVETICA" panose="020B0604020202020204" pitchFamily="34" charset="0"/>
              </a:rPr>
              <a:t>5</a:t>
            </a:r>
            <a:r>
              <a:rPr lang="fr-CA" b="1" dirty="0" smtClean="0">
                <a:solidFill>
                  <a:prstClr val="white"/>
                </a:solidFill>
                <a:latin typeface="HELVETICA" panose="020B0604020202020204" pitchFamily="34" charset="0"/>
                <a:cs typeface="HELVETICA" panose="020B0604020202020204" pitchFamily="34" charset="0"/>
              </a:rPr>
              <a:t>4% of </a:t>
            </a:r>
            <a:r>
              <a:rPr lang="fr-CA" b="1" dirty="0" err="1" smtClean="0">
                <a:solidFill>
                  <a:prstClr val="white"/>
                </a:solidFill>
                <a:latin typeface="HELVETICA" panose="020B0604020202020204" pitchFamily="34" charset="0"/>
                <a:cs typeface="HELVETICA" panose="020B0604020202020204" pitchFamily="34" charset="0"/>
              </a:rPr>
              <a:t>children</a:t>
            </a:r>
            <a:endParaRPr lang="fr-CA" b="1" dirty="0" smtClean="0">
              <a:solidFill>
                <a:prstClr val="white"/>
              </a:solidFill>
              <a:latin typeface="HELVETICA" panose="020B0604020202020204" pitchFamily="34" charset="0"/>
              <a:cs typeface="HELVETICA" panose="020B0604020202020204" pitchFamily="34" charset="0"/>
            </a:endParaRPr>
          </a:p>
          <a:p>
            <a:pPr algn="ctr"/>
            <a:endParaRPr lang="fr-CA" b="1" dirty="0">
              <a:solidFill>
                <a:prstClr val="white"/>
              </a:solidFill>
              <a:latin typeface="HELVETICA" panose="020B0604020202020204" pitchFamily="34" charset="0"/>
              <a:cs typeface="HELVETICA" panose="020B0604020202020204" pitchFamily="34" charset="0"/>
            </a:endParaRPr>
          </a:p>
        </p:txBody>
      </p:sp>
      <p:sp>
        <p:nvSpPr>
          <p:cNvPr id="22" name="Rectangle 21"/>
          <p:cNvSpPr/>
          <p:nvPr/>
        </p:nvSpPr>
        <p:spPr>
          <a:xfrm>
            <a:off x="3707904" y="5220682"/>
            <a:ext cx="1224136" cy="300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dirty="0" smtClean="0">
                <a:solidFill>
                  <a:prstClr val="white"/>
                </a:solidFill>
              </a:rPr>
              <a:t>General</a:t>
            </a:r>
            <a:r>
              <a:rPr lang="fr-CA" sz="1000" b="1" dirty="0" smtClean="0">
                <a:solidFill>
                  <a:prstClr val="black"/>
                </a:solidFill>
              </a:rPr>
              <a:t> </a:t>
            </a:r>
            <a:r>
              <a:rPr lang="fr-CA" sz="1000" b="1" dirty="0" smtClean="0">
                <a:solidFill>
                  <a:prstClr val="white"/>
                </a:solidFill>
              </a:rPr>
              <a:t>population</a:t>
            </a:r>
            <a:endParaRPr lang="fr-CA" sz="1000" b="1" dirty="0">
              <a:solidFill>
                <a:prstClr val="white"/>
              </a:solidFill>
            </a:endParaRPr>
          </a:p>
        </p:txBody>
      </p:sp>
    </p:spTree>
    <p:extLst>
      <p:ext uri="{BB962C8B-B14F-4D97-AF65-F5344CB8AC3E}">
        <p14:creationId xmlns:p14="http://schemas.microsoft.com/office/powerpoint/2010/main" val="22674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260648"/>
            <a:ext cx="8229600" cy="990600"/>
          </a:xfrm>
        </p:spPr>
        <p:txBody>
          <a:bodyPr>
            <a:normAutofit/>
          </a:bodyPr>
          <a:lstStyle/>
          <a:p>
            <a:r>
              <a:rPr lang="fr-FR" sz="3000" dirty="0" smtClean="0">
                <a:latin typeface="Helvetica"/>
                <a:cs typeface="Helvetica"/>
              </a:rPr>
              <a:t>HOW TO PREVENT The </a:t>
            </a:r>
            <a:r>
              <a:rPr lang="fr-FR" sz="3600" dirty="0" err="1" smtClean="0">
                <a:latin typeface="Helvetica"/>
                <a:cs typeface="Helvetica"/>
              </a:rPr>
              <a:t>silent</a:t>
            </a:r>
            <a:r>
              <a:rPr lang="fr-FR" sz="3000" dirty="0" smtClean="0">
                <a:latin typeface="Helvetica"/>
                <a:cs typeface="Helvetica"/>
              </a:rPr>
              <a:t> EPIDEMIC ?</a:t>
            </a:r>
            <a:endParaRPr lang="fr-FR" sz="3000" dirty="0">
              <a:latin typeface="Helvetica"/>
              <a:cs typeface="Helvetica"/>
            </a:endParaRPr>
          </a:p>
        </p:txBody>
      </p:sp>
      <p:sp>
        <p:nvSpPr>
          <p:cNvPr id="3" name="Espace réservé du contenu 2"/>
          <p:cNvSpPr>
            <a:spLocks noGrp="1"/>
          </p:cNvSpPr>
          <p:nvPr>
            <p:ph idx="1"/>
          </p:nvPr>
        </p:nvSpPr>
        <p:spPr>
          <a:xfrm>
            <a:off x="611560" y="1412776"/>
            <a:ext cx="8075240" cy="5184576"/>
          </a:xfrm>
        </p:spPr>
        <p:txBody>
          <a:bodyPr>
            <a:normAutofit fontScale="92500" lnSpcReduction="20000"/>
          </a:bodyPr>
          <a:lstStyle/>
          <a:p>
            <a:pPr marL="0" indent="0" algn="ctr">
              <a:buNone/>
            </a:pPr>
            <a:r>
              <a:rPr lang="fr-FR" dirty="0" smtClean="0">
                <a:latin typeface="Helvetica"/>
                <a:cs typeface="Helvetica"/>
              </a:rPr>
              <a:t> </a:t>
            </a:r>
            <a:r>
              <a:rPr lang="fr-FR" sz="2800" b="1" dirty="0" err="1" smtClean="0">
                <a:latin typeface="Helvetica"/>
                <a:cs typeface="Helvetica"/>
              </a:rPr>
              <a:t>Respecting</a:t>
            </a:r>
            <a:r>
              <a:rPr lang="fr-FR" sz="2800" b="1" dirty="0" smtClean="0">
                <a:latin typeface="Helvetica"/>
                <a:cs typeface="Helvetica"/>
              </a:rPr>
              <a:t> the UN Convention on </a:t>
            </a:r>
          </a:p>
          <a:p>
            <a:pPr marL="0" indent="0" algn="ctr">
              <a:buNone/>
            </a:pPr>
            <a:r>
              <a:rPr lang="fr-FR" sz="2800" b="1" dirty="0">
                <a:latin typeface="Helvetica"/>
                <a:cs typeface="Helvetica"/>
              </a:rPr>
              <a:t>t</a:t>
            </a:r>
            <a:r>
              <a:rPr lang="fr-FR" sz="2800" b="1" dirty="0" smtClean="0">
                <a:latin typeface="Helvetica"/>
                <a:cs typeface="Helvetica"/>
              </a:rPr>
              <a:t>he </a:t>
            </a:r>
            <a:r>
              <a:rPr lang="fr-FR" sz="2800" b="1" dirty="0" err="1">
                <a:latin typeface="Helvetica"/>
                <a:cs typeface="Helvetica"/>
              </a:rPr>
              <a:t>R</a:t>
            </a:r>
            <a:r>
              <a:rPr lang="fr-FR" sz="2800" b="1" dirty="0" err="1" smtClean="0">
                <a:latin typeface="Helvetica"/>
                <a:cs typeface="Helvetica"/>
              </a:rPr>
              <a:t>ights</a:t>
            </a:r>
            <a:r>
              <a:rPr lang="fr-FR" sz="2800" b="1" dirty="0" smtClean="0">
                <a:latin typeface="Helvetica"/>
                <a:cs typeface="Helvetica"/>
              </a:rPr>
              <a:t> of the Child</a:t>
            </a:r>
          </a:p>
          <a:p>
            <a:pPr marL="0" indent="0">
              <a:buNone/>
            </a:pPr>
            <a:endParaRPr lang="fr-FR" dirty="0">
              <a:latin typeface="Helvetica"/>
              <a:cs typeface="Helvetica"/>
            </a:endParaRPr>
          </a:p>
          <a:p>
            <a:pPr marL="457200" indent="-457200">
              <a:buFont typeface="+mj-lt"/>
              <a:buAutoNum type="arabicPeriod"/>
            </a:pPr>
            <a:r>
              <a:rPr lang="fr-FR" sz="2600" u="sng" dirty="0" err="1" smtClean="0">
                <a:latin typeface="Helvetica"/>
                <a:cs typeface="Helvetica"/>
              </a:rPr>
              <a:t>Rights</a:t>
            </a:r>
            <a:r>
              <a:rPr lang="fr-FR" sz="2600" u="sng" dirty="0" smtClean="0">
                <a:latin typeface="Helvetica"/>
                <a:cs typeface="Helvetica"/>
              </a:rPr>
              <a:t> </a:t>
            </a:r>
            <a:r>
              <a:rPr lang="fr-FR" sz="2600" u="sng" dirty="0" err="1" smtClean="0">
                <a:latin typeface="Helvetica"/>
                <a:cs typeface="Helvetica"/>
              </a:rPr>
              <a:t>regarding</a:t>
            </a:r>
            <a:r>
              <a:rPr lang="fr-FR" sz="2600" u="sng" dirty="0" smtClean="0">
                <a:latin typeface="Helvetica"/>
                <a:cs typeface="Helvetica"/>
              </a:rPr>
              <a:t> </a:t>
            </a:r>
            <a:r>
              <a:rPr lang="fr-FR" sz="2600" u="sng" dirty="0" err="1" smtClean="0">
                <a:latin typeface="Helvetica"/>
                <a:cs typeface="Helvetica"/>
              </a:rPr>
              <a:t>physical</a:t>
            </a:r>
            <a:r>
              <a:rPr lang="fr-FR" sz="2600" u="sng" dirty="0" smtClean="0">
                <a:latin typeface="Helvetica"/>
                <a:cs typeface="Helvetica"/>
              </a:rPr>
              <a:t> </a:t>
            </a:r>
            <a:r>
              <a:rPr lang="fr-FR" sz="2600" u="sng" dirty="0" err="1" smtClean="0">
                <a:latin typeface="Helvetica"/>
                <a:cs typeface="Helvetica"/>
              </a:rPr>
              <a:t>needs</a:t>
            </a:r>
            <a:r>
              <a:rPr lang="fr-FR" sz="2600" u="sng" dirty="0" smtClean="0">
                <a:latin typeface="Helvetica"/>
                <a:cs typeface="Helvetica"/>
              </a:rPr>
              <a:t>:</a:t>
            </a:r>
          </a:p>
          <a:p>
            <a:pPr lvl="2">
              <a:lnSpc>
                <a:spcPct val="130000"/>
              </a:lnSpc>
            </a:pPr>
            <a:r>
              <a:rPr lang="fr-FR" sz="2400" dirty="0" err="1" smtClean="0">
                <a:latin typeface="Helvetica"/>
                <a:cs typeface="Helvetica"/>
              </a:rPr>
              <a:t>Adequate</a:t>
            </a:r>
            <a:r>
              <a:rPr lang="fr-FR" sz="2400" dirty="0" smtClean="0">
                <a:latin typeface="Helvetica"/>
                <a:cs typeface="Helvetica"/>
              </a:rPr>
              <a:t> </a:t>
            </a:r>
            <a:r>
              <a:rPr lang="fr-FR" sz="2400" dirty="0" err="1" smtClean="0">
                <a:latin typeface="Helvetica"/>
                <a:cs typeface="Helvetica"/>
              </a:rPr>
              <a:t>shelter</a:t>
            </a:r>
            <a:r>
              <a:rPr lang="fr-FR" sz="2400" dirty="0" smtClean="0">
                <a:latin typeface="Helvetica"/>
                <a:cs typeface="Helvetica"/>
              </a:rPr>
              <a:t> &amp; </a:t>
            </a:r>
            <a:r>
              <a:rPr lang="fr-FR" sz="2400" dirty="0" err="1" smtClean="0">
                <a:latin typeface="Helvetica"/>
                <a:cs typeface="Helvetica"/>
              </a:rPr>
              <a:t>housing</a:t>
            </a:r>
            <a:endParaRPr lang="fr-FR" sz="2400" dirty="0" smtClean="0">
              <a:latin typeface="Helvetica"/>
              <a:cs typeface="Helvetica"/>
            </a:endParaRPr>
          </a:p>
          <a:p>
            <a:pPr lvl="2">
              <a:lnSpc>
                <a:spcPct val="130000"/>
              </a:lnSpc>
            </a:pPr>
            <a:r>
              <a:rPr lang="fr-FR" sz="2400" dirty="0" err="1" smtClean="0">
                <a:latin typeface="Helvetica"/>
                <a:cs typeface="Helvetica"/>
              </a:rPr>
              <a:t>Health</a:t>
            </a:r>
            <a:r>
              <a:rPr lang="fr-FR" sz="2400" dirty="0" smtClean="0">
                <a:latin typeface="Helvetica"/>
                <a:cs typeface="Helvetica"/>
              </a:rPr>
              <a:t> care</a:t>
            </a:r>
          </a:p>
          <a:p>
            <a:pPr lvl="2">
              <a:lnSpc>
                <a:spcPct val="130000"/>
              </a:lnSpc>
            </a:pPr>
            <a:r>
              <a:rPr lang="fr-FR" sz="2400" dirty="0" smtClean="0">
                <a:latin typeface="Helvetica"/>
                <a:cs typeface="Helvetica"/>
              </a:rPr>
              <a:t>Clean water &amp; </a:t>
            </a:r>
            <a:r>
              <a:rPr lang="fr-FR" sz="2400" dirty="0" err="1" smtClean="0">
                <a:latin typeface="Helvetica"/>
                <a:cs typeface="Helvetica"/>
              </a:rPr>
              <a:t>sanitation</a:t>
            </a:r>
            <a:endParaRPr lang="fr-FR" sz="2400" dirty="0" smtClean="0">
              <a:latin typeface="Helvetica"/>
              <a:cs typeface="Helvetica"/>
            </a:endParaRPr>
          </a:p>
          <a:p>
            <a:pPr lvl="2">
              <a:lnSpc>
                <a:spcPct val="130000"/>
              </a:lnSpc>
            </a:pPr>
            <a:r>
              <a:rPr lang="fr-FR" sz="2400" dirty="0" smtClean="0">
                <a:latin typeface="Helvetica"/>
                <a:cs typeface="Helvetica"/>
              </a:rPr>
              <a:t>Protection </a:t>
            </a:r>
            <a:r>
              <a:rPr lang="fr-FR" sz="2400" dirty="0" err="1" smtClean="0">
                <a:latin typeface="Helvetica"/>
                <a:cs typeface="Helvetica"/>
              </a:rPr>
              <a:t>from</a:t>
            </a:r>
            <a:r>
              <a:rPr lang="fr-FR" sz="2400" dirty="0" smtClean="0">
                <a:latin typeface="Helvetica"/>
                <a:cs typeface="Helvetica"/>
              </a:rPr>
              <a:t> </a:t>
            </a:r>
            <a:r>
              <a:rPr lang="fr-FR" sz="2400" dirty="0" err="1" smtClean="0">
                <a:latin typeface="Helvetica"/>
                <a:cs typeface="Helvetica"/>
              </a:rPr>
              <a:t>environmental</a:t>
            </a:r>
            <a:r>
              <a:rPr lang="fr-FR" sz="2400" dirty="0" smtClean="0">
                <a:latin typeface="Helvetica"/>
                <a:cs typeface="Helvetica"/>
              </a:rPr>
              <a:t> pollution</a:t>
            </a:r>
          </a:p>
          <a:p>
            <a:pPr lvl="2">
              <a:lnSpc>
                <a:spcPct val="130000"/>
              </a:lnSpc>
            </a:pPr>
            <a:r>
              <a:rPr lang="fr-FR" sz="2400" dirty="0" err="1" smtClean="0">
                <a:latin typeface="Helvetica"/>
                <a:cs typeface="Helvetica"/>
              </a:rPr>
              <a:t>Adequate</a:t>
            </a:r>
            <a:r>
              <a:rPr lang="fr-FR" sz="2400" dirty="0" smtClean="0">
                <a:latin typeface="Helvetica"/>
                <a:cs typeface="Helvetica"/>
              </a:rPr>
              <a:t> </a:t>
            </a:r>
            <a:r>
              <a:rPr lang="fr-FR" sz="2400" dirty="0" err="1" smtClean="0">
                <a:latin typeface="Helvetica"/>
                <a:cs typeface="Helvetica"/>
              </a:rPr>
              <a:t>food</a:t>
            </a:r>
            <a:endParaRPr lang="fr-FR" sz="2400" dirty="0" smtClean="0">
              <a:latin typeface="Helvetica"/>
              <a:cs typeface="Helvetica"/>
            </a:endParaRPr>
          </a:p>
          <a:p>
            <a:pPr lvl="2">
              <a:lnSpc>
                <a:spcPct val="130000"/>
              </a:lnSpc>
            </a:pPr>
            <a:r>
              <a:rPr lang="fr-FR" sz="2400" dirty="0" err="1" smtClean="0">
                <a:latin typeface="Helvetica"/>
                <a:cs typeface="Helvetica"/>
              </a:rPr>
              <a:t>Adequate</a:t>
            </a:r>
            <a:r>
              <a:rPr lang="fr-FR" sz="2400" dirty="0" smtClean="0">
                <a:latin typeface="Helvetica"/>
                <a:cs typeface="Helvetica"/>
              </a:rPr>
              <a:t> </a:t>
            </a:r>
            <a:r>
              <a:rPr lang="fr-FR" sz="2400" dirty="0" err="1" smtClean="0">
                <a:latin typeface="Helvetica"/>
                <a:cs typeface="Helvetica"/>
              </a:rPr>
              <a:t>clothing</a:t>
            </a:r>
            <a:endParaRPr lang="fr-FR" sz="2400" dirty="0" smtClean="0">
              <a:latin typeface="Helvetica"/>
              <a:cs typeface="Helvetica"/>
            </a:endParaRPr>
          </a:p>
          <a:p>
            <a:pPr lvl="2">
              <a:lnSpc>
                <a:spcPct val="130000"/>
              </a:lnSpc>
            </a:pPr>
            <a:r>
              <a:rPr lang="fr-FR" sz="2400" dirty="0" smtClean="0">
                <a:latin typeface="Helvetica"/>
                <a:cs typeface="Helvetica"/>
              </a:rPr>
              <a:t>Protection </a:t>
            </a:r>
            <a:r>
              <a:rPr lang="fr-FR" sz="2400" dirty="0" err="1" smtClean="0">
                <a:latin typeface="Helvetica"/>
                <a:cs typeface="Helvetica"/>
              </a:rPr>
              <a:t>from</a:t>
            </a:r>
            <a:r>
              <a:rPr lang="fr-FR" sz="2400" dirty="0" smtClean="0">
                <a:latin typeface="Helvetica"/>
                <a:cs typeface="Helvetica"/>
              </a:rPr>
              <a:t> violence, exploitation and abuse</a:t>
            </a:r>
          </a:p>
          <a:p>
            <a:pPr marL="548640" lvl="2" indent="0" algn="r">
              <a:buNone/>
            </a:pPr>
            <a:endParaRPr lang="fr-FR" sz="1900" dirty="0" smtClean="0">
              <a:latin typeface="Helvetica"/>
              <a:cs typeface="Helvetica"/>
            </a:endParaRPr>
          </a:p>
          <a:p>
            <a:pPr marL="548640" lvl="2" indent="0" algn="r">
              <a:buNone/>
            </a:pPr>
            <a:r>
              <a:rPr lang="fr-FR" sz="1900" dirty="0" smtClean="0">
                <a:latin typeface="Helvetica"/>
                <a:cs typeface="Helvetica"/>
              </a:rPr>
              <a:t>(</a:t>
            </a:r>
            <a:r>
              <a:rPr lang="fr-FR" sz="1900" dirty="0" err="1" smtClean="0">
                <a:latin typeface="Helvetica"/>
                <a:cs typeface="Helvetica"/>
              </a:rPr>
              <a:t>Adapted</a:t>
            </a:r>
            <a:r>
              <a:rPr lang="fr-FR" sz="1900" dirty="0" smtClean="0">
                <a:latin typeface="Helvetica"/>
                <a:cs typeface="Helvetica"/>
              </a:rPr>
              <a:t> </a:t>
            </a:r>
            <a:r>
              <a:rPr lang="fr-FR" sz="1900" dirty="0" err="1" smtClean="0">
                <a:latin typeface="Helvetica"/>
                <a:cs typeface="Helvetica"/>
              </a:rPr>
              <a:t>from</a:t>
            </a:r>
            <a:r>
              <a:rPr lang="fr-FR" sz="1900" dirty="0" smtClean="0">
                <a:latin typeface="Helvetica"/>
                <a:cs typeface="Helvetica"/>
              </a:rPr>
              <a:t> P.A. Gorski)</a:t>
            </a:r>
          </a:p>
        </p:txBody>
      </p:sp>
      <p:sp>
        <p:nvSpPr>
          <p:cNvPr id="6" name="Rectangle 5"/>
          <p:cNvSpPr/>
          <p:nvPr/>
        </p:nvSpPr>
        <p:spPr>
          <a:xfrm>
            <a:off x="1763688" y="1340768"/>
            <a:ext cx="5976664" cy="1008112"/>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FFFF"/>
              </a:solidFill>
            </a:endParaRPr>
          </a:p>
        </p:txBody>
      </p:sp>
      <p:sp>
        <p:nvSpPr>
          <p:cNvPr id="7" name="Espace réservé du pied de page 8"/>
          <p:cNvSpPr>
            <a:spLocks noGrp="1"/>
          </p:cNvSpPr>
          <p:nvPr>
            <p:ph type="ftr" sz="quarter" idx="11"/>
            <p:custDataLst>
              <p:tags r:id="rId1"/>
            </p:custDataLst>
          </p:nvPr>
        </p:nvSpPr>
        <p:spPr>
          <a:xfrm>
            <a:off x="683568" y="6376243"/>
            <a:ext cx="4968552" cy="365125"/>
          </a:xfrm>
        </p:spPr>
        <p:txBody>
          <a:bodyPr/>
          <a:lstStyle/>
          <a:p>
            <a:pPr algn="l"/>
            <a:r>
              <a:rPr lang="fr-CA" sz="1100" dirty="0" smtClean="0">
                <a:solidFill>
                  <a:srgbClr val="292934"/>
                </a:solidFill>
                <a:latin typeface="HELVETICA" pitchFamily="34" charset="0"/>
                <a:cs typeface="HELVETICA" pitchFamily="34" charset="0"/>
              </a:rPr>
              <a:t>© All </a:t>
            </a:r>
            <a:r>
              <a:rPr lang="fr-CA" sz="1100" dirty="0" err="1" smtClean="0">
                <a:solidFill>
                  <a:srgbClr val="292934"/>
                </a:solidFill>
                <a:latin typeface="HELVETICA" pitchFamily="34" charset="0"/>
                <a:cs typeface="HELVETICA" pitchFamily="34" charset="0"/>
              </a:rPr>
              <a:t>rights</a:t>
            </a:r>
            <a:r>
              <a:rPr lang="fr-CA" sz="1100" dirty="0" smtClean="0">
                <a:solidFill>
                  <a:srgbClr val="292934"/>
                </a:solidFill>
                <a:latin typeface="HELVETICA" pitchFamily="34" charset="0"/>
                <a:cs typeface="HELVETICA" pitchFamily="34" charset="0"/>
              </a:rPr>
              <a:t> </a:t>
            </a:r>
            <a:r>
              <a:rPr lang="fr-CA" sz="1100" dirty="0" err="1" smtClean="0">
                <a:solidFill>
                  <a:srgbClr val="292934"/>
                </a:solidFill>
                <a:latin typeface="HELVETICA" pitchFamily="34" charset="0"/>
                <a:cs typeface="HELVETICA" pitchFamily="34" charset="0"/>
              </a:rPr>
              <a:t>reserved</a:t>
            </a:r>
            <a:r>
              <a:rPr lang="fr-CA" sz="1100" dirty="0" smtClean="0">
                <a:solidFill>
                  <a:srgbClr val="292934"/>
                </a:solidFill>
                <a:latin typeface="HELVETICA" pitchFamily="34" charset="0"/>
                <a:cs typeface="HELVETICA" pitchFamily="34" charset="0"/>
              </a:rPr>
              <a:t>, Fondation Dr Julien 2016</a:t>
            </a:r>
            <a:endParaRPr lang="fr-CA" sz="1100" dirty="0">
              <a:solidFill>
                <a:srgbClr val="292934"/>
              </a:solidFill>
              <a:latin typeface="HELVETICA" pitchFamily="34" charset="0"/>
              <a:cs typeface="HELVETICA" pitchFamily="34" charset="0"/>
            </a:endParaRPr>
          </a:p>
        </p:txBody>
      </p:sp>
    </p:spTree>
    <p:extLst>
      <p:ext uri="{BB962C8B-B14F-4D97-AF65-F5344CB8AC3E}">
        <p14:creationId xmlns:p14="http://schemas.microsoft.com/office/powerpoint/2010/main" val="4567973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7"/>
</p:tagLst>
</file>

<file path=ppt/tags/tag43.xml><?xml version="1.0" encoding="utf-8"?>
<p:tagLst xmlns:a="http://schemas.openxmlformats.org/drawingml/2006/main" xmlns:r="http://schemas.openxmlformats.org/officeDocument/2006/relationships" xmlns:p="http://schemas.openxmlformats.org/presentationml/2006/main">
  <p:tag name="NUM" val="18"/>
</p:tagLst>
</file>

<file path=ppt/tags/tag44.xml><?xml version="1.0" encoding="utf-8"?>
<p:tagLst xmlns:a="http://schemas.openxmlformats.org/drawingml/2006/main" xmlns:r="http://schemas.openxmlformats.org/officeDocument/2006/relationships" xmlns:p="http://schemas.openxmlformats.org/presentationml/2006/main">
  <p:tag name="NUM" val="19"/>
</p:tagLst>
</file>

<file path=ppt/tags/tag45.xml><?xml version="1.0" encoding="utf-8"?>
<p:tagLst xmlns:a="http://schemas.openxmlformats.org/drawingml/2006/main" xmlns:r="http://schemas.openxmlformats.org/officeDocument/2006/relationships" xmlns:p="http://schemas.openxmlformats.org/presentationml/2006/main">
  <p:tag name="NUM" val="20"/>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7610</TotalTime>
  <Words>1467</Words>
  <Application>Microsoft Macintosh PowerPoint</Application>
  <PresentationFormat>Présentation à l'écran (4:3)</PresentationFormat>
  <Paragraphs>272</Paragraphs>
  <Slides>26</Slides>
  <Notes>9</Notes>
  <HiddenSlides>0</HiddenSlides>
  <MMClips>0</MMClips>
  <ScaleCrop>false</ScaleCrop>
  <HeadingPairs>
    <vt:vector size="6" baseType="variant">
      <vt:variant>
        <vt:lpstr>Polices utilisées</vt:lpstr>
      </vt:variant>
      <vt:variant>
        <vt:i4>10</vt:i4>
      </vt:variant>
      <vt:variant>
        <vt:lpstr>Thème</vt:lpstr>
      </vt:variant>
      <vt:variant>
        <vt:i4>12</vt:i4>
      </vt:variant>
      <vt:variant>
        <vt:lpstr>Titres des diapositives</vt:lpstr>
      </vt:variant>
      <vt:variant>
        <vt:i4>26</vt:i4>
      </vt:variant>
    </vt:vector>
  </HeadingPairs>
  <TitlesOfParts>
    <vt:vector size="48" baseType="lpstr">
      <vt:lpstr>Arial Black</vt:lpstr>
      <vt:lpstr>Calibri</vt:lpstr>
      <vt:lpstr>Calibri Light</vt:lpstr>
      <vt:lpstr>Cooper Black</vt:lpstr>
      <vt:lpstr>Helvetica</vt:lpstr>
      <vt:lpstr>Helvetica</vt:lpstr>
      <vt:lpstr>Verdana</vt:lpstr>
      <vt:lpstr>Wingdings</vt:lpstr>
      <vt:lpstr>Wingdings 2</vt:lpstr>
      <vt:lpstr>Arial</vt:lpstr>
      <vt:lpstr>Thème Office</vt:lpstr>
      <vt:lpstr>4_Thème Office</vt:lpstr>
      <vt:lpstr>5_Thème Office</vt:lpstr>
      <vt:lpstr>2_Thème Office</vt:lpstr>
      <vt:lpstr>6_Thème Office</vt:lpstr>
      <vt:lpstr>7_Thème Office</vt:lpstr>
      <vt:lpstr>9_Thème Office</vt:lpstr>
      <vt:lpstr>11_Thème Office</vt:lpstr>
      <vt:lpstr>13_Thème Office</vt:lpstr>
      <vt:lpstr>Clarté</vt:lpstr>
      <vt:lpstr>1_Thème Office</vt:lpstr>
      <vt:lpstr>Aspect</vt:lpstr>
      <vt:lpstr>Présentation PowerPoint</vt:lpstr>
      <vt:lpstr>A silent epidemic</vt:lpstr>
      <vt:lpstr>Présentation PowerPoint</vt:lpstr>
      <vt:lpstr>Polytraumatic experiences</vt:lpstr>
      <vt:lpstr>Présentation PowerPoint</vt:lpstr>
      <vt:lpstr>Net result when Non respecting children</vt:lpstr>
      <vt:lpstr>Présentation PowerPoint</vt:lpstr>
      <vt:lpstr>Who is our Population?</vt:lpstr>
      <vt:lpstr>HOW TO PREVENT The silent EPIDEMIC ?</vt:lpstr>
      <vt:lpstr>HOW TO PREVENT THIS EPIDEMIC ?</vt:lpstr>
      <vt:lpstr>HOW TO PREVENT THIS EPIDEMIC ?</vt:lpstr>
      <vt:lpstr>Présentation PowerPoint</vt:lpstr>
      <vt:lpstr> A New Medical Paradigm </vt:lpstr>
      <vt:lpstr>Community social pediatric (added value)</vt:lpstr>
      <vt:lpstr>COMMUNITY SOCIAL PAEDIATRICS CENTRE (CSPC) the link for the cohesion of services</vt:lpstr>
      <vt:lpstr>Indicated Care And Services</vt:lpstr>
      <vt:lpstr>Children’s Needs</vt:lpstr>
      <vt:lpstr>EEDA  Approach</vt:lpstr>
      <vt:lpstr>Présentation PowerPoint</vt:lpstr>
      <vt:lpstr>Présentation PowerPoint</vt:lpstr>
      <vt:lpstr>Présentation PowerPoint</vt:lpstr>
      <vt:lpstr>Présentation PowerPoint</vt:lpstr>
      <vt:lpstr>Measurable Outcome Of The Model</vt:lpstr>
      <vt:lpstr>Présentation PowerPoint</vt:lpstr>
      <vt:lpstr>REFERENCES</vt:lpstr>
      <vt:lpstr>THANK YOU!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cgirard</dc:creator>
  <cp:lastModifiedBy>Utilisateur de Microsoft Office</cp:lastModifiedBy>
  <cp:revision>385</cp:revision>
  <cp:lastPrinted>2015-09-30T18:26:44Z</cp:lastPrinted>
  <dcterms:created xsi:type="dcterms:W3CDTF">2013-08-21T19:33:46Z</dcterms:created>
  <dcterms:modified xsi:type="dcterms:W3CDTF">2016-11-10T23:07:47Z</dcterms:modified>
</cp:coreProperties>
</file>